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2" r:id="rId2"/>
    <p:sldId id="257" r:id="rId3"/>
    <p:sldId id="258" r:id="rId4"/>
    <p:sldId id="259" r:id="rId5"/>
    <p:sldId id="260" r:id="rId6"/>
    <p:sldId id="261" r:id="rId7"/>
    <p:sldId id="262" r:id="rId8"/>
    <p:sldId id="263" r:id="rId9"/>
    <p:sldId id="264" r:id="rId10"/>
    <p:sldId id="265" r:id="rId11"/>
    <p:sldId id="296" r:id="rId12"/>
    <p:sldId id="289" r:id="rId13"/>
    <p:sldId id="266" r:id="rId14"/>
    <p:sldId id="267" r:id="rId15"/>
    <p:sldId id="268" r:id="rId16"/>
    <p:sldId id="269" r:id="rId17"/>
    <p:sldId id="270" r:id="rId18"/>
    <p:sldId id="271" r:id="rId19"/>
    <p:sldId id="272" r:id="rId20"/>
    <p:sldId id="284" r:id="rId21"/>
    <p:sldId id="321" r:id="rId22"/>
  </p:sldIdLst>
  <p:sldSz cx="18288000" cy="10287000"/>
  <p:notesSz cx="6858000" cy="9144000"/>
  <p:embeddedFontLst>
    <p:embeddedFont>
      <p:font typeface="Abadi" panose="020B0604020104020204" pitchFamily="34" charset="0"/>
      <p:regular r:id="rId24"/>
      <p:bold r:id="rId25"/>
      <p:italic r:id="rId26"/>
      <p:boldItalic r:id="rId27"/>
    </p:embeddedFont>
    <p:embeddedFont>
      <p:font typeface="Avenir" panose="020B0604020202020204" charset="0"/>
      <p:regular r:id="rId28"/>
    </p:embeddedFont>
    <p:embeddedFont>
      <p:font typeface="Calibri (MS)" panose="020B0604020202020204" charset="0"/>
      <p:regular r:id="rId29"/>
    </p:embeddedFont>
    <p:embeddedFont>
      <p:font typeface="Calibri (MS) Bold" panose="020B0604020202020204" charset="0"/>
      <p:regular r:id="rId30"/>
    </p:embeddedFont>
    <p:embeddedFont>
      <p:font typeface="Montserrat" panose="00000500000000000000" pitchFamily="2" charset="0"/>
      <p:regular r:id="rId31"/>
    </p:embeddedFont>
    <p:embeddedFont>
      <p:font typeface="Montserrat Bold" panose="020B0604020202020204" charset="0"/>
      <p:regular r:id="rId32"/>
    </p:embeddedFont>
    <p:embeddedFont>
      <p:font typeface="Montserrat Bold Italics" panose="020B0604020202020204" charset="0"/>
      <p:regular r:id="rId33"/>
    </p:embeddedFont>
    <p:embeddedFont>
      <p:font typeface="Montserrat Italics" panose="020B0604020202020204" charset="0"/>
      <p:regular r:id="rId34"/>
    </p:embeddedFont>
    <p:embeddedFont>
      <p:font typeface="Open Sans" panose="020B0606030504020204" pitchFamily="34" charset="0"/>
      <p:regular r:id="rId35"/>
      <p:bold r:id="rId36"/>
      <p:italic r:id="rId37"/>
      <p:boldItalic r:id="rId38"/>
    </p:embeddedFont>
    <p:embeddedFont>
      <p:font typeface="Open Sans Bold" panose="020B0806030504020204" charset="0"/>
      <p:regular r:id="rId39"/>
      <p:bold r:id="rId40"/>
    </p:embeddedFont>
    <p:embeddedFont>
      <p:font typeface="Open Sans Light" panose="020B0306030504020204" pitchFamily="34" charset="0"/>
      <p:regular r:id="rId41"/>
      <p:italic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65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90763" y="512763"/>
            <a:ext cx="4562475" cy="2566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27380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11958181" y="0"/>
            <a:ext cx="4286250" cy="10287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rtl="0"/>
            <a:endParaRPr lang="it-IT" sz="2700"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6942299" y="5761"/>
            <a:ext cx="230889" cy="10287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2700"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06/05/2026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9944100" y="1138428"/>
            <a:ext cx="6789420" cy="4841271"/>
          </a:xfrm>
        </p:spPr>
        <p:txBody>
          <a:bodyPr rtlCol="0" anchor="b">
            <a:normAutofit/>
          </a:bodyPr>
          <a:lstStyle>
            <a:lvl1pPr algn="l">
              <a:lnSpc>
                <a:spcPct val="90000"/>
              </a:lnSpc>
              <a:defRPr sz="9000" b="1" spc="-75"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9948256" y="6762750"/>
            <a:ext cx="6789420" cy="1919478"/>
          </a:xfrm>
        </p:spPr>
        <p:txBody>
          <a:bodyPr lIns="91440" rIns="91440" rtlCol="0">
            <a:normAutofit/>
          </a:bodyPr>
          <a:lstStyle>
            <a:lvl1pPr marL="0" indent="0" algn="l">
              <a:buNone/>
              <a:defRPr sz="3600" b="1" cap="all" spc="300" baseline="0">
                <a:solidFill>
                  <a:srgbClr val="FFC000"/>
                </a:solidFill>
                <a:latin typeface="+mn-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6838139" y="0"/>
            <a:ext cx="230889"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2700" noProof="0" dirty="0"/>
          </a:p>
        </p:txBody>
      </p:sp>
      <p:pic>
        <p:nvPicPr>
          <p:cNvPr id="8" name="Immagine 7">
            <a:extLst>
              <a:ext uri="{FF2B5EF4-FFF2-40B4-BE49-F238E27FC236}">
                <a16:creationId xmlns:a16="http://schemas.microsoft.com/office/drawing/2014/main" id="{282425C4-D222-EAA9-7C82-A6E9505C1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58000" cy="10287000"/>
          </a:xfrm>
          <a:prstGeom prst="rect">
            <a:avLst/>
          </a:prstGeom>
        </p:spPr>
      </p:pic>
    </p:spTree>
    <p:extLst>
      <p:ext uri="{BB962C8B-B14F-4D97-AF65-F5344CB8AC3E}">
        <p14:creationId xmlns:p14="http://schemas.microsoft.com/office/powerpoint/2010/main" val="277691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microsoft.com/office/2017/06/relationships/model3d" Target="../media/model3d2.glb"/><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17/06/relationships/model3d" Target="../media/model3d2.glb"/></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proctologianapoletana.it/" TargetMode="Externa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hyperlink" Target="http://www.mastercolonproctologia.it/" TargetMode="External"/><Relationship Id="rId4" Type="http://schemas.openxmlformats.org/officeDocument/2006/relationships/hyperlink" Target="http://www.masteriabilitazionedelpavimentopelvico.i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8915400" y="921025"/>
            <a:ext cx="8215331" cy="4841271"/>
          </a:xfrm>
        </p:spPr>
        <p:txBody>
          <a:bodyPr>
            <a:normAutofit/>
          </a:bodyPr>
          <a:lstStyle/>
          <a:p>
            <a:pPr algn="ctr"/>
            <a:r>
              <a:rPr lang="en-US" sz="6000" i="1" dirty="0">
                <a:solidFill>
                  <a:schemeClr val="tx2"/>
                </a:solidFill>
              </a:rPr>
              <a:t>Neuromodulation in pelvic floor disorders: science or faith?</a:t>
            </a:r>
            <a:endParaRPr lang="it-IT" sz="6000" dirty="0">
              <a:solidFill>
                <a:schemeClr val="tx2"/>
              </a:solidFill>
            </a:endParaRPr>
          </a:p>
        </p:txBody>
      </p:sp>
      <p:sp>
        <p:nvSpPr>
          <p:cNvPr id="2" name="Titolo 2">
            <a:extLst>
              <a:ext uri="{FF2B5EF4-FFF2-40B4-BE49-F238E27FC236}">
                <a16:creationId xmlns:a16="http://schemas.microsoft.com/office/drawing/2014/main" id="{506872FF-7E81-E07A-74DD-0343852D49B0}"/>
              </a:ext>
            </a:extLst>
          </p:cNvPr>
          <p:cNvSpPr txBox="1">
            <a:spLocks/>
          </p:cNvSpPr>
          <p:nvPr/>
        </p:nvSpPr>
        <p:spPr>
          <a:xfrm>
            <a:off x="8534400" y="7048500"/>
            <a:ext cx="8929291" cy="948730"/>
          </a:xfrm>
          <a:prstGeom prst="rect">
            <a:avLst/>
          </a:prstGeom>
        </p:spPr>
        <p:txBody>
          <a:bodyPr vert="horz" wrap="square" lIns="0" tIns="0" rIns="0" bIns="0" rtlCol="0" anchor="b">
            <a:noAutofit/>
          </a:bodyPr>
          <a:lstStyle>
            <a:lvl1pPr algn="l" defTabSz="1097280" rtl="0" eaLnBrk="1" latinLnBrk="0" hangingPunct="1">
              <a:lnSpc>
                <a:spcPct val="90000"/>
              </a:lnSpc>
              <a:spcBef>
                <a:spcPct val="0"/>
              </a:spcBef>
              <a:buNone/>
              <a:defRPr lang="en-US" sz="7200" b="1" kern="1200" spc="-60" baseline="0">
                <a:solidFill>
                  <a:srgbClr val="374D81"/>
                </a:solidFill>
                <a:latin typeface="+mn-lt"/>
                <a:ea typeface="+mj-ea"/>
                <a:cs typeface="Avenir Next World" panose="020B0503020202020204" pitchFamily="34" charset="0"/>
              </a:defRPr>
            </a:lvl1pPr>
          </a:lstStyle>
          <a:p>
            <a:pPr marL="0" marR="0" lvl="0" indent="0" algn="ctr" defTabSz="914400" rtl="0" eaLnBrk="1" fontAlgn="auto" latinLnBrk="0" hangingPunct="1">
              <a:lnSpc>
                <a:spcPct val="100000"/>
              </a:lnSpc>
              <a:spcBef>
                <a:spcPct val="0"/>
              </a:spcBef>
              <a:spcAft>
                <a:spcPts val="0"/>
              </a:spcAft>
              <a:buClr>
                <a:srgbClr val="000000"/>
              </a:buClr>
              <a:buSzPts val="1800"/>
              <a:buFontTx/>
              <a:buNone/>
              <a:tabLst/>
              <a:defRPr/>
            </a:pPr>
            <a:r>
              <a:rPr lang="en-US" sz="6600" i="1" dirty="0">
                <a:solidFill>
                  <a:schemeClr val="accent1"/>
                </a:solidFill>
              </a:rPr>
              <a:t>Prof. Luigi Brusciano </a:t>
            </a:r>
            <a:r>
              <a:rPr kumimoji="0" lang="it-IT" altLang="it-IT" sz="2800" b="1" i="1"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Calibri Light" panose="020F0302020204030204"/>
                <a:ea typeface="宋体" panose="02010600030101010101" pitchFamily="2" charset="-122"/>
                <a:cs typeface="Times New Roman" panose="02020603050405020304" pitchFamily="18" charset="0"/>
                <a:sym typeface="Times New Roman" panose="02020603050405020304" pitchFamily="18" charset="0"/>
              </a:rPr>
              <a:t>MD PhD</a:t>
            </a:r>
            <a:endParaRPr kumimoji="0" lang="it-IT" sz="2800" b="1" i="0"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endParaRPr>
          </a:p>
          <a:p>
            <a:endParaRPr lang="en-US" sz="6600" dirty="0">
              <a:solidFill>
                <a:schemeClr val="accent1"/>
              </a:solidFill>
            </a:endParaRPr>
          </a:p>
        </p:txBody>
      </p:sp>
      <p:pic>
        <p:nvPicPr>
          <p:cNvPr id="8" name="Immagine 7">
            <a:extLst>
              <a:ext uri="{FF2B5EF4-FFF2-40B4-BE49-F238E27FC236}">
                <a16:creationId xmlns:a16="http://schemas.microsoft.com/office/drawing/2014/main" id="{ACC06D7C-588D-F802-089F-82282F3E8A48}"/>
              </a:ext>
            </a:extLst>
          </p:cNvPr>
          <p:cNvPicPr>
            <a:picLocks noChangeAspect="1"/>
          </p:cNvPicPr>
          <p:nvPr/>
        </p:nvPicPr>
        <p:blipFill>
          <a:blip r:embed="rId2"/>
          <a:stretch>
            <a:fillRect/>
          </a:stretch>
        </p:blipFill>
        <p:spPr>
          <a:xfrm>
            <a:off x="14935200" y="394314"/>
            <a:ext cx="2981202" cy="1060796"/>
          </a:xfrm>
          <a:prstGeom prst="rect">
            <a:avLst/>
          </a:prstGeom>
        </p:spPr>
      </p:pic>
      <p:sp>
        <p:nvSpPr>
          <p:cNvPr id="11" name="Rettangolo 10">
            <a:extLst>
              <a:ext uri="{FF2B5EF4-FFF2-40B4-BE49-F238E27FC236}">
                <a16:creationId xmlns:a16="http://schemas.microsoft.com/office/drawing/2014/main" id="{A1952EC5-EA51-71CA-4BF0-8892FF4B1A71}"/>
              </a:ext>
            </a:extLst>
          </p:cNvPr>
          <p:cNvSpPr/>
          <p:nvPr/>
        </p:nvSpPr>
        <p:spPr>
          <a:xfrm>
            <a:off x="10353667" y="7200900"/>
            <a:ext cx="5338795" cy="1107996"/>
          </a:xfrm>
          <a:prstGeom prst="rect">
            <a:avLst/>
          </a:prstGeom>
        </p:spPr>
        <p:txBody>
          <a:bodyPr wrap="square">
            <a:spAutoFit/>
          </a:bodyPr>
          <a:lstStyle/>
          <a:p>
            <a:pPr algn="ctr" defTabSz="457200"/>
            <a:r>
              <a:rPr lang="en-US" sz="1100" b="1" dirty="0">
                <a:solidFill>
                  <a:srgbClr val="202124"/>
                </a:solidFill>
                <a:latin typeface="+mj-lt"/>
              </a:rPr>
              <a:t>Associate Pr</a:t>
            </a:r>
            <a:r>
              <a:rPr lang="en-US" sz="1100" b="1" dirty="0">
                <a:solidFill>
                  <a:srgbClr val="070706"/>
                </a:solidFill>
                <a:latin typeface="+mj-lt"/>
              </a:rPr>
              <a:t>of</a:t>
            </a:r>
            <a:r>
              <a:rPr lang="en-US" sz="1100" b="1" dirty="0">
                <a:solidFill>
                  <a:srgbClr val="202124"/>
                </a:solidFill>
                <a:latin typeface="+mj-lt"/>
              </a:rPr>
              <a:t>essor </a:t>
            </a:r>
            <a:r>
              <a:rPr lang="en-US" sz="1100" b="1" dirty="0">
                <a:solidFill>
                  <a:srgbClr val="070706"/>
                </a:solidFill>
                <a:latin typeface="+mj-lt"/>
              </a:rPr>
              <a:t>of</a:t>
            </a:r>
            <a:r>
              <a:rPr lang="en-US" sz="1100" b="1" dirty="0">
                <a:solidFill>
                  <a:srgbClr val="202124"/>
                </a:solidFill>
                <a:latin typeface="+mj-lt"/>
              </a:rPr>
              <a:t> General Surgery</a:t>
            </a:r>
            <a:endParaRPr lang="en-US" sz="1100" b="1" dirty="0">
              <a:solidFill>
                <a:srgbClr val="242424"/>
              </a:solidFill>
              <a:latin typeface="+mj-lt"/>
            </a:endParaRPr>
          </a:p>
          <a:p>
            <a:pPr algn="ctr" defTabSz="457200"/>
            <a:r>
              <a:rPr lang="en-US" sz="1100" b="1" dirty="0">
                <a:solidFill>
                  <a:srgbClr val="202124"/>
                </a:solidFill>
                <a:latin typeface="+mj-lt"/>
              </a:rPr>
              <a:t>University </a:t>
            </a:r>
            <a:r>
              <a:rPr lang="en-US" sz="1100" b="1" dirty="0">
                <a:solidFill>
                  <a:srgbClr val="070706"/>
                </a:solidFill>
                <a:latin typeface="+mj-lt"/>
              </a:rPr>
              <a:t>of</a:t>
            </a:r>
            <a:r>
              <a:rPr lang="en-US" sz="1100" b="1" dirty="0">
                <a:solidFill>
                  <a:srgbClr val="202124"/>
                </a:solidFill>
                <a:latin typeface="+mj-lt"/>
              </a:rPr>
              <a:t> Campania "Luigi </a:t>
            </a:r>
            <a:r>
              <a:rPr lang="en-US" sz="1100" b="1" dirty="0" err="1">
                <a:solidFill>
                  <a:srgbClr val="202124"/>
                </a:solidFill>
                <a:latin typeface="+mj-lt"/>
              </a:rPr>
              <a:t>Vanvitelli</a:t>
            </a:r>
            <a:r>
              <a:rPr lang="en-US" sz="1100" b="1" dirty="0">
                <a:solidFill>
                  <a:srgbClr val="202124"/>
                </a:solidFill>
                <a:latin typeface="+mj-lt"/>
              </a:rPr>
              <a:t>" Italy</a:t>
            </a:r>
            <a:endParaRPr lang="en-US" sz="1100" b="1" dirty="0">
              <a:solidFill>
                <a:srgbClr val="242424"/>
              </a:solidFill>
              <a:latin typeface="+mj-lt"/>
            </a:endParaRPr>
          </a:p>
          <a:p>
            <a:pPr algn="ctr" defTabSz="457200"/>
            <a:r>
              <a:rPr lang="en-US" sz="1100" b="1" dirty="0">
                <a:solidFill>
                  <a:srgbClr val="202124"/>
                </a:solidFill>
                <a:latin typeface="+mj-lt"/>
              </a:rPr>
              <a:t>Proctological and Pelvic Floor Surgery</a:t>
            </a:r>
            <a:endParaRPr lang="en-US" sz="1100" b="1" dirty="0">
              <a:solidFill>
                <a:srgbClr val="242424"/>
              </a:solidFill>
              <a:latin typeface="+mj-lt"/>
            </a:endParaRPr>
          </a:p>
          <a:p>
            <a:pPr algn="ctr" defTabSz="457200"/>
            <a:r>
              <a:rPr lang="en-US" sz="1100" b="1" dirty="0">
                <a:solidFill>
                  <a:srgbClr val="202124"/>
                </a:solidFill>
                <a:latin typeface="+mj-lt"/>
              </a:rPr>
              <a:t>Coordinator </a:t>
            </a:r>
            <a:r>
              <a:rPr lang="en-US" sz="1100" b="1" dirty="0">
                <a:solidFill>
                  <a:srgbClr val="070706"/>
                </a:solidFill>
                <a:latin typeface="+mj-lt"/>
              </a:rPr>
              <a:t>of</a:t>
            </a:r>
            <a:r>
              <a:rPr lang="en-US" sz="1100" b="1" dirty="0">
                <a:solidFill>
                  <a:srgbClr val="202124"/>
                </a:solidFill>
                <a:latin typeface="+mj-lt"/>
              </a:rPr>
              <a:t> the </a:t>
            </a:r>
          </a:p>
          <a:p>
            <a:pPr algn="ctr" defTabSz="457200"/>
            <a:r>
              <a:rPr lang="en-US" sz="1100" b="1" dirty="0">
                <a:solidFill>
                  <a:srgbClr val="202124"/>
                </a:solidFill>
                <a:latin typeface="+mj-lt"/>
              </a:rPr>
              <a:t>1st Level Master in Instrumental Diagnostics and Pelvic Floor Rehabilitation and </a:t>
            </a:r>
          </a:p>
          <a:p>
            <a:pPr algn="ctr" defTabSz="457200"/>
            <a:r>
              <a:rPr lang="en-US" sz="1100" b="1" dirty="0">
                <a:solidFill>
                  <a:srgbClr val="070706"/>
                </a:solidFill>
                <a:latin typeface="+mj-lt"/>
              </a:rPr>
              <a:t>of</a:t>
            </a:r>
            <a:r>
              <a:rPr lang="en-US" sz="1100" b="1" dirty="0">
                <a:solidFill>
                  <a:srgbClr val="202124"/>
                </a:solidFill>
                <a:latin typeface="+mj-lt"/>
              </a:rPr>
              <a:t> the 2nd Level Master in </a:t>
            </a:r>
            <a:r>
              <a:rPr lang="en-US" sz="1100" b="1" dirty="0" err="1">
                <a:solidFill>
                  <a:srgbClr val="202124"/>
                </a:solidFill>
                <a:latin typeface="+mj-lt"/>
              </a:rPr>
              <a:t>Colonproctology</a:t>
            </a:r>
            <a:r>
              <a:rPr lang="en-US" sz="1100" b="1" dirty="0">
                <a:solidFill>
                  <a:srgbClr val="202124"/>
                </a:solidFill>
                <a:latin typeface="+mj-lt"/>
              </a:rPr>
              <a:t> and Pelvic Floor Pathologies</a:t>
            </a:r>
            <a:endParaRPr lang="en-US" sz="1100" b="1" dirty="0">
              <a:solidFill>
                <a:srgbClr val="242424"/>
              </a:solidFill>
              <a:latin typeface="+mj-lt"/>
            </a:endParaRPr>
          </a:p>
        </p:txBody>
      </p:sp>
      <p:pic>
        <p:nvPicPr>
          <p:cNvPr id="4" name="Immagine 3">
            <a:extLst>
              <a:ext uri="{FF2B5EF4-FFF2-40B4-BE49-F238E27FC236}">
                <a16:creationId xmlns:a16="http://schemas.microsoft.com/office/drawing/2014/main" id="{CB3711F8-8C71-3E0A-B24D-35348A3F7850}"/>
              </a:ext>
            </a:extLst>
          </p:cNvPr>
          <p:cNvPicPr>
            <a:picLocks noChangeAspect="1"/>
          </p:cNvPicPr>
          <p:nvPr/>
        </p:nvPicPr>
        <p:blipFill>
          <a:blip r:embed="rId3"/>
          <a:stretch>
            <a:fillRect/>
          </a:stretch>
        </p:blipFill>
        <p:spPr>
          <a:xfrm>
            <a:off x="6705244" y="8943957"/>
            <a:ext cx="11811356" cy="948729"/>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2238" y="1137199"/>
            <a:ext cx="16303523" cy="1452563"/>
          </a:xfrm>
          <a:prstGeom prst="rect">
            <a:avLst/>
          </a:prstGeom>
        </p:spPr>
        <p:txBody>
          <a:bodyPr lIns="0" tIns="0" rIns="0" bIns="0" rtlCol="0" anchor="t">
            <a:spAutoFit/>
          </a:bodyPr>
          <a:lstStyle/>
          <a:p>
            <a:pPr algn="l">
              <a:lnSpc>
                <a:spcPts val="5812"/>
              </a:lnSpc>
            </a:pPr>
            <a:r>
              <a:rPr lang="en-US" sz="4437" dirty="0">
                <a:solidFill>
                  <a:srgbClr val="000000"/>
                </a:solidFill>
                <a:latin typeface="Open Sans"/>
                <a:ea typeface="Open Sans"/>
                <a:cs typeface="Open Sans"/>
                <a:sym typeface="Open Sans"/>
              </a:rPr>
              <a:t>Key Study: SNM for FI </a:t>
            </a:r>
          </a:p>
          <a:p>
            <a:pPr algn="l">
              <a:lnSpc>
                <a:spcPts val="5812"/>
              </a:lnSpc>
            </a:pPr>
            <a:r>
              <a:rPr lang="en-US" sz="4437" dirty="0">
                <a:solidFill>
                  <a:srgbClr val="000000"/>
                </a:solidFill>
                <a:latin typeface="Open Sans"/>
                <a:ea typeface="Open Sans"/>
                <a:cs typeface="Open Sans"/>
                <a:sym typeface="Open Sans"/>
              </a:rPr>
              <a:t> Long-Term Outcomes &amp; Sexual Function</a:t>
            </a:r>
          </a:p>
        </p:txBody>
      </p:sp>
      <p:sp>
        <p:nvSpPr>
          <p:cNvPr id="5" name="Freeform 5" descr="preencoded.png"/>
          <p:cNvSpPr/>
          <p:nvPr/>
        </p:nvSpPr>
        <p:spPr>
          <a:xfrm>
            <a:off x="1111301" y="3014072"/>
            <a:ext cx="158648" cy="158648"/>
          </a:xfrm>
          <a:custGeom>
            <a:avLst/>
            <a:gdLst/>
            <a:ahLst/>
            <a:cxnLst/>
            <a:rect l="l" t="t" r="r" b="b"/>
            <a:pathLst>
              <a:path w="158648" h="158648">
                <a:moveTo>
                  <a:pt x="0" y="0"/>
                </a:moveTo>
                <a:lnTo>
                  <a:pt x="158648" y="0"/>
                </a:lnTo>
                <a:lnTo>
                  <a:pt x="158648" y="158648"/>
                </a:lnTo>
                <a:lnTo>
                  <a:pt x="0" y="158648"/>
                </a:lnTo>
                <a:lnTo>
                  <a:pt x="0" y="0"/>
                </a:lnTo>
                <a:close/>
              </a:path>
            </a:pathLst>
          </a:custGeom>
          <a:blipFill>
            <a:blip>
              <a:extLst>
                <a:ext uri="{96DAC541-7B7A-43D3-8B79-37D633B846F1}">
                  <asvg:svgBlip xmlns:asvg="http://schemas.microsoft.com/office/drawing/2016/SVG/main" r:embed="rId3"/>
                </a:ext>
              </a:extLst>
            </a:blip>
            <a:stretch>
              <a:fillRect l="-2941" r="-2941"/>
            </a:stretch>
          </a:blipFill>
        </p:spPr>
        <p:txBody>
          <a:bodyPr/>
          <a:lstStyle/>
          <a:p>
            <a:endParaRPr lang="it-IT"/>
          </a:p>
        </p:txBody>
      </p:sp>
      <p:sp>
        <p:nvSpPr>
          <p:cNvPr id="7" name="TextBox 7"/>
          <p:cNvSpPr txBox="1"/>
          <p:nvPr/>
        </p:nvSpPr>
        <p:spPr>
          <a:xfrm>
            <a:off x="1289895" y="3572323"/>
            <a:ext cx="16005867" cy="419691"/>
          </a:xfrm>
          <a:prstGeom prst="rect">
            <a:avLst/>
          </a:prstGeom>
        </p:spPr>
        <p:txBody>
          <a:bodyPr lIns="0" tIns="0" rIns="0" bIns="0" rtlCol="0" anchor="t">
            <a:spAutoFit/>
          </a:bodyPr>
          <a:lstStyle/>
          <a:p>
            <a:pPr algn="l">
              <a:lnSpc>
                <a:spcPts val="1687"/>
              </a:lnSpc>
            </a:pPr>
            <a:r>
              <a:rPr lang="en-US" sz="1562" b="1">
                <a:solidFill>
                  <a:srgbClr val="67534F"/>
                </a:solidFill>
                <a:latin typeface="Montserrat Bold"/>
                <a:ea typeface="Montserrat Bold"/>
                <a:cs typeface="Montserrat Bold"/>
                <a:sym typeface="Montserrat Bold"/>
              </a:rPr>
              <a:t>Brusciano L, Brillantino A, Pellino G, Marinello F, Baeten CIM, Digesu A, Naldini G, Gambardella C, Lucido FS, Sturiale A, Gualtieri G, Riss S, Docimo L</a:t>
            </a:r>
            <a:r>
              <a:rPr lang="en-US" sz="1562" i="1">
                <a:solidFill>
                  <a:srgbClr val="67534F"/>
                </a:solidFill>
                <a:latin typeface="Montserrat Italics"/>
                <a:ea typeface="Montserrat Italics"/>
                <a:cs typeface="Montserrat Italics"/>
                <a:sym typeface="Montserrat Italics"/>
              </a:rPr>
              <a:t>Sacral nerve modulation for patients with fecal incontinence: long-term outcome and effects on sexual function</a:t>
            </a:r>
          </a:p>
        </p:txBody>
      </p:sp>
      <p:grpSp>
        <p:nvGrpSpPr>
          <p:cNvPr id="8" name="Group 8"/>
          <p:cNvGrpSpPr/>
          <p:nvPr/>
        </p:nvGrpSpPr>
        <p:grpSpPr>
          <a:xfrm>
            <a:off x="992238" y="3397006"/>
            <a:ext cx="28575" cy="751284"/>
            <a:chOff x="0" y="0"/>
            <a:chExt cx="38100" cy="1001712"/>
          </a:xfrm>
        </p:grpSpPr>
        <p:sp>
          <p:nvSpPr>
            <p:cNvPr id="9" name="Freeform 9"/>
            <p:cNvSpPr/>
            <p:nvPr/>
          </p:nvSpPr>
          <p:spPr>
            <a:xfrm>
              <a:off x="0" y="0"/>
              <a:ext cx="38100" cy="1001776"/>
            </a:xfrm>
            <a:custGeom>
              <a:avLst/>
              <a:gdLst/>
              <a:ahLst/>
              <a:cxnLst/>
              <a:rect l="l" t="t" r="r" b="b"/>
              <a:pathLst>
                <a:path w="38100" h="1001776">
                  <a:moveTo>
                    <a:pt x="0" y="0"/>
                  </a:moveTo>
                  <a:lnTo>
                    <a:pt x="38100" y="0"/>
                  </a:lnTo>
                  <a:lnTo>
                    <a:pt x="38100" y="1001776"/>
                  </a:lnTo>
                  <a:lnTo>
                    <a:pt x="0" y="1001776"/>
                  </a:lnTo>
                  <a:close/>
                </a:path>
              </a:pathLst>
            </a:custGeom>
            <a:solidFill>
              <a:srgbClr val="FF954F"/>
            </a:solidFill>
          </p:spPr>
          <p:txBody>
            <a:bodyPr/>
            <a:lstStyle/>
            <a:p>
              <a:endParaRPr lang="it-IT"/>
            </a:p>
          </p:txBody>
        </p:sp>
      </p:grpSp>
      <p:sp>
        <p:nvSpPr>
          <p:cNvPr id="10" name="TextBox 10"/>
          <p:cNvSpPr txBox="1"/>
          <p:nvPr/>
        </p:nvSpPr>
        <p:spPr>
          <a:xfrm>
            <a:off x="992238" y="5717229"/>
            <a:ext cx="3092653" cy="349250"/>
          </a:xfrm>
          <a:prstGeom prst="rect">
            <a:avLst/>
          </a:prstGeom>
        </p:spPr>
        <p:txBody>
          <a:bodyPr lIns="0" tIns="0" rIns="0" bIns="0" rtlCol="0" anchor="t">
            <a:spAutoFit/>
          </a:bodyPr>
          <a:lstStyle/>
          <a:p>
            <a:pPr algn="l">
              <a:lnSpc>
                <a:spcPts val="2875"/>
              </a:lnSpc>
            </a:pPr>
            <a:r>
              <a:rPr lang="en-US" sz="2187" dirty="0">
                <a:solidFill>
                  <a:srgbClr val="000000"/>
                </a:solidFill>
                <a:latin typeface="Open Sans"/>
                <a:ea typeface="Open Sans"/>
                <a:cs typeface="Open Sans"/>
                <a:sym typeface="Open Sans"/>
              </a:rPr>
              <a:t>Why This Study Matters</a:t>
            </a:r>
          </a:p>
        </p:txBody>
      </p:sp>
      <p:sp>
        <p:nvSpPr>
          <p:cNvPr id="11" name="TextBox 11"/>
          <p:cNvSpPr txBox="1"/>
          <p:nvPr/>
        </p:nvSpPr>
        <p:spPr>
          <a:xfrm>
            <a:off x="992238" y="6265069"/>
            <a:ext cx="7909770" cy="639070"/>
          </a:xfrm>
          <a:prstGeom prst="rect">
            <a:avLst/>
          </a:prstGeom>
        </p:spPr>
        <p:txBody>
          <a:bodyPr lIns="0" tIns="0" rIns="0" bIns="0" rtlCol="0" anchor="t">
            <a:spAutoFit/>
          </a:bodyPr>
          <a:lstStyle/>
          <a:p>
            <a:pPr algn="l">
              <a:lnSpc>
                <a:spcPts val="1687"/>
              </a:lnSpc>
            </a:pPr>
            <a:r>
              <a:rPr lang="en-US" sz="1562" dirty="0">
                <a:solidFill>
                  <a:srgbClr val="67534F"/>
                </a:solidFill>
                <a:latin typeface="Montserrat"/>
                <a:ea typeface="Montserrat"/>
                <a:cs typeface="Montserrat"/>
                <a:sym typeface="Montserrat"/>
              </a:rPr>
              <a:t>This multicenter study provides </a:t>
            </a:r>
            <a:r>
              <a:rPr lang="en-US" sz="1562" b="1" dirty="0">
                <a:solidFill>
                  <a:srgbClr val="67534F"/>
                </a:solidFill>
                <a:latin typeface="Montserrat Bold"/>
                <a:ea typeface="Montserrat Bold"/>
                <a:cs typeface="Montserrat Bold"/>
                <a:sym typeface="Montserrat Bold"/>
              </a:rPr>
              <a:t>long-term durability data</a:t>
            </a:r>
            <a:r>
              <a:rPr lang="en-US" sz="1562" dirty="0">
                <a:solidFill>
                  <a:srgbClr val="67534F"/>
                </a:solidFill>
                <a:latin typeface="Montserrat"/>
                <a:ea typeface="Montserrat"/>
                <a:cs typeface="Montserrat"/>
                <a:sym typeface="Montserrat"/>
              </a:rPr>
              <a:t> on SNM for refractory FI and uniquely examines </a:t>
            </a:r>
            <a:r>
              <a:rPr lang="en-US" sz="1562" b="1" dirty="0">
                <a:solidFill>
                  <a:srgbClr val="67534F"/>
                </a:solidFill>
                <a:latin typeface="Montserrat Bold"/>
                <a:ea typeface="Montserrat Bold"/>
                <a:cs typeface="Montserrat Bold"/>
                <a:sym typeface="Montserrat Bold"/>
              </a:rPr>
              <a:t>sexual function outcomes</a:t>
            </a:r>
            <a:r>
              <a:rPr lang="en-US" sz="1562" dirty="0">
                <a:solidFill>
                  <a:srgbClr val="67534F"/>
                </a:solidFill>
                <a:latin typeface="Montserrat"/>
                <a:ea typeface="Montserrat"/>
                <a:cs typeface="Montserrat"/>
                <a:sym typeface="Montserrat"/>
              </a:rPr>
              <a:t> — a patient-centered endpoint frequently overlooked in the SNM literature.</a:t>
            </a:r>
          </a:p>
        </p:txBody>
      </p:sp>
      <p:sp>
        <p:nvSpPr>
          <p:cNvPr id="12" name="TextBox 12"/>
          <p:cNvSpPr txBox="1"/>
          <p:nvPr/>
        </p:nvSpPr>
        <p:spPr>
          <a:xfrm>
            <a:off x="992238" y="7048205"/>
            <a:ext cx="7909770" cy="639070"/>
          </a:xfrm>
          <a:prstGeom prst="rect">
            <a:avLst/>
          </a:prstGeom>
        </p:spPr>
        <p:txBody>
          <a:bodyPr lIns="0" tIns="0" rIns="0" bIns="0" rtlCol="0" anchor="t">
            <a:spAutoFit/>
          </a:bodyPr>
          <a:lstStyle/>
          <a:p>
            <a:pPr algn="l">
              <a:lnSpc>
                <a:spcPts val="1687"/>
              </a:lnSpc>
            </a:pPr>
            <a:r>
              <a:rPr lang="en-US" sz="1562">
                <a:solidFill>
                  <a:srgbClr val="67534F"/>
                </a:solidFill>
                <a:latin typeface="Montserrat"/>
                <a:ea typeface="Montserrat"/>
                <a:cs typeface="Montserrat"/>
                <a:sym typeface="Montserrat"/>
              </a:rPr>
              <a:t>It reinforces the concept that SNM benefits extend beyond the primary symptom, addressing the broader </a:t>
            </a:r>
            <a:r>
              <a:rPr lang="en-US" sz="1562" b="1">
                <a:solidFill>
                  <a:srgbClr val="67534F"/>
                </a:solidFill>
                <a:latin typeface="Montserrat Bold"/>
                <a:ea typeface="Montserrat Bold"/>
                <a:cs typeface="Montserrat Bold"/>
                <a:sym typeface="Montserrat Bold"/>
              </a:rPr>
              <a:t>quality-of-life impact</a:t>
            </a:r>
            <a:r>
              <a:rPr lang="en-US" sz="1562">
                <a:solidFill>
                  <a:srgbClr val="67534F"/>
                </a:solidFill>
                <a:latin typeface="Montserrat"/>
                <a:ea typeface="Montserrat"/>
                <a:cs typeface="Montserrat"/>
                <a:sym typeface="Montserrat"/>
              </a:rPr>
              <a:t> of pelvic floor dysfunction, including sexual health.</a:t>
            </a:r>
          </a:p>
        </p:txBody>
      </p:sp>
      <p:grpSp>
        <p:nvGrpSpPr>
          <p:cNvPr id="13" name="Group 13"/>
          <p:cNvGrpSpPr/>
          <p:nvPr/>
        </p:nvGrpSpPr>
        <p:grpSpPr>
          <a:xfrm>
            <a:off x="9421815" y="4446537"/>
            <a:ext cx="7938345" cy="1430979"/>
            <a:chOff x="0" y="0"/>
            <a:chExt cx="10584459" cy="1907972"/>
          </a:xfrm>
          <a:solidFill>
            <a:schemeClr val="accent1">
              <a:lumMod val="20000"/>
              <a:lumOff val="80000"/>
            </a:schemeClr>
          </a:solidFill>
        </p:grpSpPr>
        <p:sp>
          <p:nvSpPr>
            <p:cNvPr id="14" name="Freeform 14"/>
            <p:cNvSpPr/>
            <p:nvPr/>
          </p:nvSpPr>
          <p:spPr>
            <a:xfrm>
              <a:off x="19050" y="19050"/>
              <a:ext cx="10546335" cy="1869821"/>
            </a:xfrm>
            <a:custGeom>
              <a:avLst/>
              <a:gdLst/>
              <a:ahLst/>
              <a:cxnLst/>
              <a:rect l="l" t="t" r="r" b="b"/>
              <a:pathLst>
                <a:path w="10546335" h="1869821">
                  <a:moveTo>
                    <a:pt x="0" y="182880"/>
                  </a:moveTo>
                  <a:cubicBezTo>
                    <a:pt x="0" y="81915"/>
                    <a:pt x="83185" y="0"/>
                    <a:pt x="185928" y="0"/>
                  </a:cubicBezTo>
                  <a:lnTo>
                    <a:pt x="10360406" y="0"/>
                  </a:lnTo>
                  <a:cubicBezTo>
                    <a:pt x="10463150" y="0"/>
                    <a:pt x="10546335" y="81915"/>
                    <a:pt x="10546335" y="182880"/>
                  </a:cubicBezTo>
                  <a:lnTo>
                    <a:pt x="10546335" y="1686941"/>
                  </a:lnTo>
                  <a:cubicBezTo>
                    <a:pt x="10546335" y="1787906"/>
                    <a:pt x="10463150" y="1869821"/>
                    <a:pt x="10360406" y="1869821"/>
                  </a:cubicBezTo>
                  <a:lnTo>
                    <a:pt x="185928" y="1869821"/>
                  </a:lnTo>
                  <a:cubicBezTo>
                    <a:pt x="83185" y="1869821"/>
                    <a:pt x="0" y="1787906"/>
                    <a:pt x="0" y="1686941"/>
                  </a:cubicBezTo>
                  <a:close/>
                </a:path>
              </a:pathLst>
            </a:custGeom>
            <a:grpFill/>
          </p:spPr>
          <p:txBody>
            <a:bodyPr/>
            <a:lstStyle/>
            <a:p>
              <a:endParaRPr lang="it-IT"/>
            </a:p>
          </p:txBody>
        </p:sp>
        <p:sp>
          <p:nvSpPr>
            <p:cNvPr id="15" name="Freeform 15"/>
            <p:cNvSpPr/>
            <p:nvPr/>
          </p:nvSpPr>
          <p:spPr>
            <a:xfrm>
              <a:off x="0" y="0"/>
              <a:ext cx="10584435" cy="1907921"/>
            </a:xfrm>
            <a:custGeom>
              <a:avLst/>
              <a:gdLst/>
              <a:ahLst/>
              <a:cxnLst/>
              <a:rect l="l" t="t" r="r" b="b"/>
              <a:pathLst>
                <a:path w="10584435" h="1907921">
                  <a:moveTo>
                    <a:pt x="0" y="201930"/>
                  </a:moveTo>
                  <a:cubicBezTo>
                    <a:pt x="0" y="90170"/>
                    <a:pt x="92075" y="0"/>
                    <a:pt x="204978" y="0"/>
                  </a:cubicBezTo>
                  <a:lnTo>
                    <a:pt x="10379456" y="0"/>
                  </a:lnTo>
                  <a:lnTo>
                    <a:pt x="10379456" y="19050"/>
                  </a:lnTo>
                  <a:lnTo>
                    <a:pt x="10379456" y="0"/>
                  </a:lnTo>
                  <a:cubicBezTo>
                    <a:pt x="10492360" y="0"/>
                    <a:pt x="10584435" y="90170"/>
                    <a:pt x="10584435" y="201930"/>
                  </a:cubicBezTo>
                  <a:lnTo>
                    <a:pt x="10565385" y="201930"/>
                  </a:lnTo>
                  <a:lnTo>
                    <a:pt x="10584435" y="201930"/>
                  </a:lnTo>
                  <a:lnTo>
                    <a:pt x="10584435" y="1705991"/>
                  </a:lnTo>
                  <a:lnTo>
                    <a:pt x="10565385" y="1705991"/>
                  </a:lnTo>
                  <a:lnTo>
                    <a:pt x="10584435" y="1705991"/>
                  </a:lnTo>
                  <a:cubicBezTo>
                    <a:pt x="10584435" y="1817751"/>
                    <a:pt x="10492360" y="1907921"/>
                    <a:pt x="10379456" y="1907921"/>
                  </a:cubicBezTo>
                  <a:lnTo>
                    <a:pt x="10379456" y="1888871"/>
                  </a:lnTo>
                  <a:lnTo>
                    <a:pt x="10379456" y="1907921"/>
                  </a:lnTo>
                  <a:lnTo>
                    <a:pt x="204978" y="1907921"/>
                  </a:lnTo>
                  <a:lnTo>
                    <a:pt x="204978" y="1888871"/>
                  </a:lnTo>
                  <a:lnTo>
                    <a:pt x="204978" y="1907921"/>
                  </a:lnTo>
                  <a:cubicBezTo>
                    <a:pt x="92075" y="1907921"/>
                    <a:pt x="0" y="1817751"/>
                    <a:pt x="0" y="1705991"/>
                  </a:cubicBezTo>
                  <a:lnTo>
                    <a:pt x="0" y="201930"/>
                  </a:lnTo>
                  <a:lnTo>
                    <a:pt x="19050" y="201930"/>
                  </a:lnTo>
                  <a:lnTo>
                    <a:pt x="0" y="201930"/>
                  </a:lnTo>
                  <a:moveTo>
                    <a:pt x="38100" y="201930"/>
                  </a:moveTo>
                  <a:lnTo>
                    <a:pt x="38100" y="1705991"/>
                  </a:lnTo>
                  <a:lnTo>
                    <a:pt x="19050" y="1705991"/>
                  </a:lnTo>
                  <a:lnTo>
                    <a:pt x="38100" y="1705991"/>
                  </a:lnTo>
                  <a:cubicBezTo>
                    <a:pt x="38100" y="1796161"/>
                    <a:pt x="112522" y="1869821"/>
                    <a:pt x="204978" y="1869821"/>
                  </a:cubicBezTo>
                  <a:lnTo>
                    <a:pt x="10379456" y="1869821"/>
                  </a:lnTo>
                  <a:cubicBezTo>
                    <a:pt x="10471913" y="1869821"/>
                    <a:pt x="10546335" y="1796161"/>
                    <a:pt x="10546335" y="1705991"/>
                  </a:cubicBezTo>
                  <a:lnTo>
                    <a:pt x="10546335" y="201930"/>
                  </a:lnTo>
                  <a:cubicBezTo>
                    <a:pt x="10546335" y="111760"/>
                    <a:pt x="10471913" y="38100"/>
                    <a:pt x="10379456" y="38100"/>
                  </a:cubicBezTo>
                  <a:lnTo>
                    <a:pt x="204978" y="38100"/>
                  </a:lnTo>
                  <a:lnTo>
                    <a:pt x="204978" y="19050"/>
                  </a:lnTo>
                  <a:lnTo>
                    <a:pt x="204978" y="38100"/>
                  </a:lnTo>
                  <a:cubicBezTo>
                    <a:pt x="112522" y="38100"/>
                    <a:pt x="38100" y="111760"/>
                    <a:pt x="38100" y="201930"/>
                  </a:cubicBezTo>
                  <a:close/>
                </a:path>
              </a:pathLst>
            </a:custGeom>
            <a:grpFill/>
          </p:spPr>
          <p:txBody>
            <a:bodyPr/>
            <a:lstStyle/>
            <a:p>
              <a:endParaRPr lang="it-IT"/>
            </a:p>
          </p:txBody>
        </p:sp>
      </p:grpSp>
      <p:grpSp>
        <p:nvGrpSpPr>
          <p:cNvPr id="16" name="Group 16"/>
          <p:cNvGrpSpPr/>
          <p:nvPr/>
        </p:nvGrpSpPr>
        <p:grpSpPr>
          <a:xfrm>
            <a:off x="9366942" y="4460824"/>
            <a:ext cx="114300" cy="1402404"/>
            <a:chOff x="0" y="0"/>
            <a:chExt cx="152400" cy="1869872"/>
          </a:xfrm>
          <a:solidFill>
            <a:schemeClr val="tx2"/>
          </a:solidFill>
        </p:grpSpPr>
        <p:sp>
          <p:nvSpPr>
            <p:cNvPr id="17" name="Freeform 17"/>
            <p:cNvSpPr/>
            <p:nvPr/>
          </p:nvSpPr>
          <p:spPr>
            <a:xfrm>
              <a:off x="0" y="0"/>
              <a:ext cx="152400" cy="1869821"/>
            </a:xfrm>
            <a:custGeom>
              <a:avLst/>
              <a:gdLst/>
              <a:ahLst/>
              <a:cxnLst/>
              <a:rect l="l" t="t" r="r" b="b"/>
              <a:pathLst>
                <a:path w="152400" h="1869821">
                  <a:moveTo>
                    <a:pt x="0" y="76200"/>
                  </a:moveTo>
                  <a:cubicBezTo>
                    <a:pt x="0" y="34163"/>
                    <a:pt x="34163" y="0"/>
                    <a:pt x="76200" y="0"/>
                  </a:cubicBezTo>
                  <a:cubicBezTo>
                    <a:pt x="118237" y="0"/>
                    <a:pt x="152400" y="34163"/>
                    <a:pt x="152400" y="76200"/>
                  </a:cubicBezTo>
                  <a:lnTo>
                    <a:pt x="152400" y="1793621"/>
                  </a:lnTo>
                  <a:cubicBezTo>
                    <a:pt x="152400" y="1835658"/>
                    <a:pt x="118237" y="1869821"/>
                    <a:pt x="76200" y="1869821"/>
                  </a:cubicBezTo>
                  <a:cubicBezTo>
                    <a:pt x="34163" y="1869821"/>
                    <a:pt x="0" y="1835658"/>
                    <a:pt x="0" y="1793621"/>
                  </a:cubicBezTo>
                  <a:close/>
                </a:path>
              </a:pathLst>
            </a:custGeom>
            <a:grpFill/>
          </p:spPr>
          <p:txBody>
            <a:bodyPr/>
            <a:lstStyle/>
            <a:p>
              <a:endParaRPr lang="it-IT">
                <a:solidFill>
                  <a:schemeClr val="tx2"/>
                </a:solidFill>
              </a:endParaRPr>
            </a:p>
          </p:txBody>
        </p:sp>
      </p:grpSp>
      <p:sp>
        <p:nvSpPr>
          <p:cNvPr id="18" name="TextBox 18"/>
          <p:cNvSpPr txBox="1"/>
          <p:nvPr/>
        </p:nvSpPr>
        <p:spPr>
          <a:xfrm>
            <a:off x="9708204" y="4668736"/>
            <a:ext cx="2853033" cy="349250"/>
          </a:xfrm>
          <a:prstGeom prst="rect">
            <a:avLst/>
          </a:prstGeom>
        </p:spPr>
        <p:txBody>
          <a:bodyPr lIns="0" tIns="0" rIns="0" bIns="0" rtlCol="0" anchor="t">
            <a:spAutoFit/>
          </a:bodyPr>
          <a:lstStyle/>
          <a:p>
            <a:pPr algn="l">
              <a:lnSpc>
                <a:spcPts val="2875"/>
              </a:lnSpc>
            </a:pPr>
            <a:r>
              <a:rPr lang="en-US" sz="2187">
                <a:solidFill>
                  <a:srgbClr val="67534F"/>
                </a:solidFill>
                <a:latin typeface="Open Sans"/>
                <a:ea typeface="Open Sans"/>
                <a:cs typeface="Open Sans"/>
                <a:sym typeface="Open Sans"/>
              </a:rPr>
              <a:t>FI Outcomes</a:t>
            </a:r>
          </a:p>
        </p:txBody>
      </p:sp>
      <p:sp>
        <p:nvSpPr>
          <p:cNvPr id="19" name="TextBox 19"/>
          <p:cNvSpPr txBox="1"/>
          <p:nvPr/>
        </p:nvSpPr>
        <p:spPr>
          <a:xfrm>
            <a:off x="9708204" y="5216576"/>
            <a:ext cx="7370121" cy="419691"/>
          </a:xfrm>
          <a:prstGeom prst="rect">
            <a:avLst/>
          </a:prstGeom>
        </p:spPr>
        <p:txBody>
          <a:bodyPr lIns="0" tIns="0" rIns="0" bIns="0" rtlCol="0" anchor="t">
            <a:spAutoFit/>
          </a:bodyPr>
          <a:lstStyle/>
          <a:p>
            <a:pPr algn="l">
              <a:lnSpc>
                <a:spcPts val="1687"/>
              </a:lnSpc>
            </a:pPr>
            <a:r>
              <a:rPr lang="en-US" sz="1562">
                <a:solidFill>
                  <a:srgbClr val="67534F"/>
                </a:solidFill>
                <a:latin typeface="Montserrat"/>
                <a:ea typeface="Montserrat"/>
                <a:cs typeface="Montserrat"/>
                <a:sym typeface="Montserrat"/>
              </a:rPr>
              <a:t>Sustained long-term reduction in FI episodes with maintained improvement across all validated scoring tools</a:t>
            </a:r>
          </a:p>
        </p:txBody>
      </p:sp>
      <p:grpSp>
        <p:nvGrpSpPr>
          <p:cNvPr id="20" name="Group 20"/>
          <p:cNvGrpSpPr/>
          <p:nvPr/>
        </p:nvGrpSpPr>
        <p:grpSpPr>
          <a:xfrm>
            <a:off x="9381230" y="5987806"/>
            <a:ext cx="7938345" cy="1430979"/>
            <a:chOff x="0" y="0"/>
            <a:chExt cx="10584459" cy="1907972"/>
          </a:xfrm>
          <a:solidFill>
            <a:schemeClr val="tx2">
              <a:lumMod val="20000"/>
              <a:lumOff val="80000"/>
            </a:schemeClr>
          </a:solidFill>
        </p:grpSpPr>
        <p:sp>
          <p:nvSpPr>
            <p:cNvPr id="21" name="Freeform 21"/>
            <p:cNvSpPr/>
            <p:nvPr/>
          </p:nvSpPr>
          <p:spPr>
            <a:xfrm>
              <a:off x="19050" y="19050"/>
              <a:ext cx="10546335" cy="1869821"/>
            </a:xfrm>
            <a:custGeom>
              <a:avLst/>
              <a:gdLst/>
              <a:ahLst/>
              <a:cxnLst/>
              <a:rect l="l" t="t" r="r" b="b"/>
              <a:pathLst>
                <a:path w="10546335" h="1869821">
                  <a:moveTo>
                    <a:pt x="0" y="182880"/>
                  </a:moveTo>
                  <a:cubicBezTo>
                    <a:pt x="0" y="81915"/>
                    <a:pt x="83185" y="0"/>
                    <a:pt x="185928" y="0"/>
                  </a:cubicBezTo>
                  <a:lnTo>
                    <a:pt x="10360406" y="0"/>
                  </a:lnTo>
                  <a:cubicBezTo>
                    <a:pt x="10463150" y="0"/>
                    <a:pt x="10546335" y="81915"/>
                    <a:pt x="10546335" y="182880"/>
                  </a:cubicBezTo>
                  <a:lnTo>
                    <a:pt x="10546335" y="1686941"/>
                  </a:lnTo>
                  <a:cubicBezTo>
                    <a:pt x="10546335" y="1787906"/>
                    <a:pt x="10463150" y="1869821"/>
                    <a:pt x="10360406" y="1869821"/>
                  </a:cubicBezTo>
                  <a:lnTo>
                    <a:pt x="185928" y="1869821"/>
                  </a:lnTo>
                  <a:cubicBezTo>
                    <a:pt x="83185" y="1869821"/>
                    <a:pt x="0" y="1787906"/>
                    <a:pt x="0" y="1686941"/>
                  </a:cubicBezTo>
                  <a:close/>
                </a:path>
              </a:pathLst>
            </a:custGeom>
            <a:grpFill/>
          </p:spPr>
          <p:txBody>
            <a:bodyPr/>
            <a:lstStyle/>
            <a:p>
              <a:endParaRPr lang="it-IT"/>
            </a:p>
          </p:txBody>
        </p:sp>
        <p:sp>
          <p:nvSpPr>
            <p:cNvPr id="22" name="Freeform 22"/>
            <p:cNvSpPr/>
            <p:nvPr/>
          </p:nvSpPr>
          <p:spPr>
            <a:xfrm>
              <a:off x="0" y="0"/>
              <a:ext cx="10584435" cy="1907921"/>
            </a:xfrm>
            <a:custGeom>
              <a:avLst/>
              <a:gdLst/>
              <a:ahLst/>
              <a:cxnLst/>
              <a:rect l="l" t="t" r="r" b="b"/>
              <a:pathLst>
                <a:path w="10584435" h="1907921">
                  <a:moveTo>
                    <a:pt x="0" y="201930"/>
                  </a:moveTo>
                  <a:cubicBezTo>
                    <a:pt x="0" y="90170"/>
                    <a:pt x="92075" y="0"/>
                    <a:pt x="204978" y="0"/>
                  </a:cubicBezTo>
                  <a:lnTo>
                    <a:pt x="10379456" y="0"/>
                  </a:lnTo>
                  <a:lnTo>
                    <a:pt x="10379456" y="19050"/>
                  </a:lnTo>
                  <a:lnTo>
                    <a:pt x="10379456" y="0"/>
                  </a:lnTo>
                  <a:cubicBezTo>
                    <a:pt x="10492360" y="0"/>
                    <a:pt x="10584435" y="90170"/>
                    <a:pt x="10584435" y="201930"/>
                  </a:cubicBezTo>
                  <a:lnTo>
                    <a:pt x="10565385" y="201930"/>
                  </a:lnTo>
                  <a:lnTo>
                    <a:pt x="10584435" y="201930"/>
                  </a:lnTo>
                  <a:lnTo>
                    <a:pt x="10584435" y="1705991"/>
                  </a:lnTo>
                  <a:lnTo>
                    <a:pt x="10565385" y="1705991"/>
                  </a:lnTo>
                  <a:lnTo>
                    <a:pt x="10584435" y="1705991"/>
                  </a:lnTo>
                  <a:cubicBezTo>
                    <a:pt x="10584435" y="1817751"/>
                    <a:pt x="10492360" y="1907921"/>
                    <a:pt x="10379456" y="1907921"/>
                  </a:cubicBezTo>
                  <a:lnTo>
                    <a:pt x="10379456" y="1888871"/>
                  </a:lnTo>
                  <a:lnTo>
                    <a:pt x="10379456" y="1907921"/>
                  </a:lnTo>
                  <a:lnTo>
                    <a:pt x="204978" y="1907921"/>
                  </a:lnTo>
                  <a:lnTo>
                    <a:pt x="204978" y="1888871"/>
                  </a:lnTo>
                  <a:lnTo>
                    <a:pt x="204978" y="1907921"/>
                  </a:lnTo>
                  <a:cubicBezTo>
                    <a:pt x="92075" y="1907921"/>
                    <a:pt x="0" y="1817751"/>
                    <a:pt x="0" y="1705991"/>
                  </a:cubicBezTo>
                  <a:lnTo>
                    <a:pt x="0" y="201930"/>
                  </a:lnTo>
                  <a:lnTo>
                    <a:pt x="19050" y="201930"/>
                  </a:lnTo>
                  <a:lnTo>
                    <a:pt x="0" y="201930"/>
                  </a:lnTo>
                  <a:moveTo>
                    <a:pt x="38100" y="201930"/>
                  </a:moveTo>
                  <a:lnTo>
                    <a:pt x="38100" y="1705991"/>
                  </a:lnTo>
                  <a:lnTo>
                    <a:pt x="19050" y="1705991"/>
                  </a:lnTo>
                  <a:lnTo>
                    <a:pt x="38100" y="1705991"/>
                  </a:lnTo>
                  <a:cubicBezTo>
                    <a:pt x="38100" y="1796161"/>
                    <a:pt x="112522" y="1869821"/>
                    <a:pt x="204978" y="1869821"/>
                  </a:cubicBezTo>
                  <a:lnTo>
                    <a:pt x="10379456" y="1869821"/>
                  </a:lnTo>
                  <a:cubicBezTo>
                    <a:pt x="10471913" y="1869821"/>
                    <a:pt x="10546335" y="1796161"/>
                    <a:pt x="10546335" y="1705991"/>
                  </a:cubicBezTo>
                  <a:lnTo>
                    <a:pt x="10546335" y="201930"/>
                  </a:lnTo>
                  <a:cubicBezTo>
                    <a:pt x="10546335" y="111760"/>
                    <a:pt x="10471913" y="38100"/>
                    <a:pt x="10379456" y="38100"/>
                  </a:cubicBezTo>
                  <a:lnTo>
                    <a:pt x="204978" y="38100"/>
                  </a:lnTo>
                  <a:lnTo>
                    <a:pt x="204978" y="19050"/>
                  </a:lnTo>
                  <a:lnTo>
                    <a:pt x="204978" y="38100"/>
                  </a:lnTo>
                  <a:cubicBezTo>
                    <a:pt x="112522" y="38100"/>
                    <a:pt x="38100" y="111760"/>
                    <a:pt x="38100" y="201930"/>
                  </a:cubicBezTo>
                  <a:close/>
                </a:path>
              </a:pathLst>
            </a:custGeom>
            <a:grpFill/>
          </p:spPr>
          <p:txBody>
            <a:bodyPr/>
            <a:lstStyle/>
            <a:p>
              <a:endParaRPr lang="it-IT"/>
            </a:p>
          </p:txBody>
        </p:sp>
      </p:grpSp>
      <p:grpSp>
        <p:nvGrpSpPr>
          <p:cNvPr id="23" name="Group 23"/>
          <p:cNvGrpSpPr/>
          <p:nvPr/>
        </p:nvGrpSpPr>
        <p:grpSpPr>
          <a:xfrm>
            <a:off x="9366942" y="6002093"/>
            <a:ext cx="114300" cy="1402404"/>
            <a:chOff x="0" y="0"/>
            <a:chExt cx="152400" cy="1869872"/>
          </a:xfrm>
          <a:solidFill>
            <a:schemeClr val="accent1"/>
          </a:solidFill>
        </p:grpSpPr>
        <p:sp>
          <p:nvSpPr>
            <p:cNvPr id="24" name="Freeform 24"/>
            <p:cNvSpPr/>
            <p:nvPr/>
          </p:nvSpPr>
          <p:spPr>
            <a:xfrm>
              <a:off x="0" y="0"/>
              <a:ext cx="152400" cy="1869821"/>
            </a:xfrm>
            <a:custGeom>
              <a:avLst/>
              <a:gdLst/>
              <a:ahLst/>
              <a:cxnLst/>
              <a:rect l="l" t="t" r="r" b="b"/>
              <a:pathLst>
                <a:path w="152400" h="1869821">
                  <a:moveTo>
                    <a:pt x="0" y="76200"/>
                  </a:moveTo>
                  <a:cubicBezTo>
                    <a:pt x="0" y="34163"/>
                    <a:pt x="34163" y="0"/>
                    <a:pt x="76200" y="0"/>
                  </a:cubicBezTo>
                  <a:cubicBezTo>
                    <a:pt x="118237" y="0"/>
                    <a:pt x="152400" y="34163"/>
                    <a:pt x="152400" y="76200"/>
                  </a:cubicBezTo>
                  <a:lnTo>
                    <a:pt x="152400" y="1793621"/>
                  </a:lnTo>
                  <a:cubicBezTo>
                    <a:pt x="152400" y="1835658"/>
                    <a:pt x="118237" y="1869821"/>
                    <a:pt x="76200" y="1869821"/>
                  </a:cubicBezTo>
                  <a:cubicBezTo>
                    <a:pt x="34163" y="1869821"/>
                    <a:pt x="0" y="1835658"/>
                    <a:pt x="0" y="1793621"/>
                  </a:cubicBezTo>
                  <a:close/>
                </a:path>
              </a:pathLst>
            </a:custGeom>
            <a:grpFill/>
          </p:spPr>
          <p:txBody>
            <a:bodyPr/>
            <a:lstStyle/>
            <a:p>
              <a:endParaRPr lang="it-IT"/>
            </a:p>
          </p:txBody>
        </p:sp>
      </p:grpSp>
      <p:sp>
        <p:nvSpPr>
          <p:cNvPr id="25" name="TextBox 25"/>
          <p:cNvSpPr txBox="1"/>
          <p:nvPr/>
        </p:nvSpPr>
        <p:spPr>
          <a:xfrm>
            <a:off x="9708204" y="6210005"/>
            <a:ext cx="2853033" cy="349250"/>
          </a:xfrm>
          <a:prstGeom prst="rect">
            <a:avLst/>
          </a:prstGeom>
        </p:spPr>
        <p:txBody>
          <a:bodyPr lIns="0" tIns="0" rIns="0" bIns="0" rtlCol="0" anchor="t">
            <a:spAutoFit/>
          </a:bodyPr>
          <a:lstStyle/>
          <a:p>
            <a:pPr algn="l">
              <a:lnSpc>
                <a:spcPts val="2875"/>
              </a:lnSpc>
            </a:pPr>
            <a:r>
              <a:rPr lang="en-US" sz="2187">
                <a:solidFill>
                  <a:srgbClr val="67534F"/>
                </a:solidFill>
                <a:latin typeface="Open Sans"/>
                <a:ea typeface="Open Sans"/>
                <a:cs typeface="Open Sans"/>
                <a:sym typeface="Open Sans"/>
              </a:rPr>
              <a:t>Sexual Function</a:t>
            </a:r>
          </a:p>
        </p:txBody>
      </p:sp>
      <p:sp>
        <p:nvSpPr>
          <p:cNvPr id="26" name="TextBox 26"/>
          <p:cNvSpPr txBox="1"/>
          <p:nvPr/>
        </p:nvSpPr>
        <p:spPr>
          <a:xfrm>
            <a:off x="9708204" y="6757835"/>
            <a:ext cx="7370121" cy="419691"/>
          </a:xfrm>
          <a:prstGeom prst="rect">
            <a:avLst/>
          </a:prstGeom>
        </p:spPr>
        <p:txBody>
          <a:bodyPr lIns="0" tIns="0" rIns="0" bIns="0" rtlCol="0" anchor="t">
            <a:spAutoFit/>
          </a:bodyPr>
          <a:lstStyle/>
          <a:p>
            <a:pPr algn="l">
              <a:lnSpc>
                <a:spcPts val="1687"/>
              </a:lnSpc>
            </a:pPr>
            <a:r>
              <a:rPr lang="en-US" sz="1562">
                <a:solidFill>
                  <a:srgbClr val="67534F"/>
                </a:solidFill>
                <a:latin typeface="Montserrat"/>
                <a:ea typeface="Montserrat"/>
                <a:cs typeface="Montserrat"/>
                <a:sym typeface="Montserrat"/>
              </a:rPr>
              <a:t>SNM demonstrated measurable improvements in sexual function scores — a critical QoL domain in pelvic floor disease</a:t>
            </a:r>
          </a:p>
        </p:txBody>
      </p:sp>
      <p:grpSp>
        <p:nvGrpSpPr>
          <p:cNvPr id="27" name="Group 27"/>
          <p:cNvGrpSpPr/>
          <p:nvPr/>
        </p:nvGrpSpPr>
        <p:grpSpPr>
          <a:xfrm>
            <a:off x="9381230" y="7529065"/>
            <a:ext cx="7938345" cy="1430979"/>
            <a:chOff x="0" y="0"/>
            <a:chExt cx="10584459" cy="1907972"/>
          </a:xfrm>
          <a:solidFill>
            <a:schemeClr val="accent1">
              <a:lumMod val="20000"/>
              <a:lumOff val="80000"/>
            </a:schemeClr>
          </a:solidFill>
        </p:grpSpPr>
        <p:sp>
          <p:nvSpPr>
            <p:cNvPr id="28" name="Freeform 28"/>
            <p:cNvSpPr/>
            <p:nvPr/>
          </p:nvSpPr>
          <p:spPr>
            <a:xfrm>
              <a:off x="19050" y="19050"/>
              <a:ext cx="10546335" cy="1869821"/>
            </a:xfrm>
            <a:custGeom>
              <a:avLst/>
              <a:gdLst/>
              <a:ahLst/>
              <a:cxnLst/>
              <a:rect l="l" t="t" r="r" b="b"/>
              <a:pathLst>
                <a:path w="10546335" h="1869821">
                  <a:moveTo>
                    <a:pt x="0" y="182880"/>
                  </a:moveTo>
                  <a:cubicBezTo>
                    <a:pt x="0" y="81915"/>
                    <a:pt x="83185" y="0"/>
                    <a:pt x="185928" y="0"/>
                  </a:cubicBezTo>
                  <a:lnTo>
                    <a:pt x="10360406" y="0"/>
                  </a:lnTo>
                  <a:cubicBezTo>
                    <a:pt x="10463150" y="0"/>
                    <a:pt x="10546335" y="81915"/>
                    <a:pt x="10546335" y="182880"/>
                  </a:cubicBezTo>
                  <a:lnTo>
                    <a:pt x="10546335" y="1686941"/>
                  </a:lnTo>
                  <a:cubicBezTo>
                    <a:pt x="10546335" y="1787906"/>
                    <a:pt x="10463150" y="1869821"/>
                    <a:pt x="10360406" y="1869821"/>
                  </a:cubicBezTo>
                  <a:lnTo>
                    <a:pt x="185928" y="1869821"/>
                  </a:lnTo>
                  <a:cubicBezTo>
                    <a:pt x="83185" y="1869821"/>
                    <a:pt x="0" y="1787906"/>
                    <a:pt x="0" y="1686941"/>
                  </a:cubicBezTo>
                  <a:close/>
                </a:path>
              </a:pathLst>
            </a:custGeom>
            <a:grpFill/>
          </p:spPr>
          <p:txBody>
            <a:bodyPr/>
            <a:lstStyle/>
            <a:p>
              <a:endParaRPr lang="it-IT"/>
            </a:p>
          </p:txBody>
        </p:sp>
        <p:sp>
          <p:nvSpPr>
            <p:cNvPr id="29" name="Freeform 29"/>
            <p:cNvSpPr/>
            <p:nvPr/>
          </p:nvSpPr>
          <p:spPr>
            <a:xfrm>
              <a:off x="0" y="0"/>
              <a:ext cx="10584435" cy="1907921"/>
            </a:xfrm>
            <a:custGeom>
              <a:avLst/>
              <a:gdLst/>
              <a:ahLst/>
              <a:cxnLst/>
              <a:rect l="l" t="t" r="r" b="b"/>
              <a:pathLst>
                <a:path w="10584435" h="1907921">
                  <a:moveTo>
                    <a:pt x="0" y="201930"/>
                  </a:moveTo>
                  <a:cubicBezTo>
                    <a:pt x="0" y="90170"/>
                    <a:pt x="92075" y="0"/>
                    <a:pt x="204978" y="0"/>
                  </a:cubicBezTo>
                  <a:lnTo>
                    <a:pt x="10379456" y="0"/>
                  </a:lnTo>
                  <a:lnTo>
                    <a:pt x="10379456" y="19050"/>
                  </a:lnTo>
                  <a:lnTo>
                    <a:pt x="10379456" y="0"/>
                  </a:lnTo>
                  <a:cubicBezTo>
                    <a:pt x="10492360" y="0"/>
                    <a:pt x="10584435" y="90170"/>
                    <a:pt x="10584435" y="201930"/>
                  </a:cubicBezTo>
                  <a:lnTo>
                    <a:pt x="10565385" y="201930"/>
                  </a:lnTo>
                  <a:lnTo>
                    <a:pt x="10584435" y="201930"/>
                  </a:lnTo>
                  <a:lnTo>
                    <a:pt x="10584435" y="1705991"/>
                  </a:lnTo>
                  <a:lnTo>
                    <a:pt x="10565385" y="1705991"/>
                  </a:lnTo>
                  <a:lnTo>
                    <a:pt x="10584435" y="1705991"/>
                  </a:lnTo>
                  <a:cubicBezTo>
                    <a:pt x="10584435" y="1817751"/>
                    <a:pt x="10492360" y="1907921"/>
                    <a:pt x="10379456" y="1907921"/>
                  </a:cubicBezTo>
                  <a:lnTo>
                    <a:pt x="10379456" y="1888871"/>
                  </a:lnTo>
                  <a:lnTo>
                    <a:pt x="10379456" y="1907921"/>
                  </a:lnTo>
                  <a:lnTo>
                    <a:pt x="204978" y="1907921"/>
                  </a:lnTo>
                  <a:lnTo>
                    <a:pt x="204978" y="1888871"/>
                  </a:lnTo>
                  <a:lnTo>
                    <a:pt x="204978" y="1907921"/>
                  </a:lnTo>
                  <a:cubicBezTo>
                    <a:pt x="92075" y="1907921"/>
                    <a:pt x="0" y="1817751"/>
                    <a:pt x="0" y="1705991"/>
                  </a:cubicBezTo>
                  <a:lnTo>
                    <a:pt x="0" y="201930"/>
                  </a:lnTo>
                  <a:lnTo>
                    <a:pt x="19050" y="201930"/>
                  </a:lnTo>
                  <a:lnTo>
                    <a:pt x="0" y="201930"/>
                  </a:lnTo>
                  <a:moveTo>
                    <a:pt x="38100" y="201930"/>
                  </a:moveTo>
                  <a:lnTo>
                    <a:pt x="38100" y="1705991"/>
                  </a:lnTo>
                  <a:lnTo>
                    <a:pt x="19050" y="1705991"/>
                  </a:lnTo>
                  <a:lnTo>
                    <a:pt x="38100" y="1705991"/>
                  </a:lnTo>
                  <a:cubicBezTo>
                    <a:pt x="38100" y="1796161"/>
                    <a:pt x="112522" y="1869821"/>
                    <a:pt x="204978" y="1869821"/>
                  </a:cubicBezTo>
                  <a:lnTo>
                    <a:pt x="10379456" y="1869821"/>
                  </a:lnTo>
                  <a:cubicBezTo>
                    <a:pt x="10471913" y="1869821"/>
                    <a:pt x="10546335" y="1796161"/>
                    <a:pt x="10546335" y="1705991"/>
                  </a:cubicBezTo>
                  <a:lnTo>
                    <a:pt x="10546335" y="201930"/>
                  </a:lnTo>
                  <a:cubicBezTo>
                    <a:pt x="10546335" y="111760"/>
                    <a:pt x="10471913" y="38100"/>
                    <a:pt x="10379456" y="38100"/>
                  </a:cubicBezTo>
                  <a:lnTo>
                    <a:pt x="204978" y="38100"/>
                  </a:lnTo>
                  <a:lnTo>
                    <a:pt x="204978" y="19050"/>
                  </a:lnTo>
                  <a:lnTo>
                    <a:pt x="204978" y="38100"/>
                  </a:lnTo>
                  <a:cubicBezTo>
                    <a:pt x="112522" y="38100"/>
                    <a:pt x="38100" y="111760"/>
                    <a:pt x="38100" y="201930"/>
                  </a:cubicBezTo>
                  <a:close/>
                </a:path>
              </a:pathLst>
            </a:custGeom>
            <a:grpFill/>
          </p:spPr>
          <p:txBody>
            <a:bodyPr/>
            <a:lstStyle/>
            <a:p>
              <a:endParaRPr lang="it-IT"/>
            </a:p>
          </p:txBody>
        </p:sp>
      </p:grpSp>
      <p:grpSp>
        <p:nvGrpSpPr>
          <p:cNvPr id="30" name="Group 30"/>
          <p:cNvGrpSpPr/>
          <p:nvPr/>
        </p:nvGrpSpPr>
        <p:grpSpPr>
          <a:xfrm>
            <a:off x="9366942" y="7543352"/>
            <a:ext cx="114300" cy="1402404"/>
            <a:chOff x="0" y="0"/>
            <a:chExt cx="152400" cy="1869872"/>
          </a:xfrm>
          <a:solidFill>
            <a:schemeClr val="tx2"/>
          </a:solidFill>
        </p:grpSpPr>
        <p:sp>
          <p:nvSpPr>
            <p:cNvPr id="31" name="Freeform 31"/>
            <p:cNvSpPr/>
            <p:nvPr/>
          </p:nvSpPr>
          <p:spPr>
            <a:xfrm>
              <a:off x="0" y="0"/>
              <a:ext cx="152400" cy="1869821"/>
            </a:xfrm>
            <a:custGeom>
              <a:avLst/>
              <a:gdLst/>
              <a:ahLst/>
              <a:cxnLst/>
              <a:rect l="l" t="t" r="r" b="b"/>
              <a:pathLst>
                <a:path w="152400" h="1869821">
                  <a:moveTo>
                    <a:pt x="0" y="76200"/>
                  </a:moveTo>
                  <a:cubicBezTo>
                    <a:pt x="0" y="34163"/>
                    <a:pt x="34163" y="0"/>
                    <a:pt x="76200" y="0"/>
                  </a:cubicBezTo>
                  <a:cubicBezTo>
                    <a:pt x="118237" y="0"/>
                    <a:pt x="152400" y="34163"/>
                    <a:pt x="152400" y="76200"/>
                  </a:cubicBezTo>
                  <a:lnTo>
                    <a:pt x="152400" y="1793621"/>
                  </a:lnTo>
                  <a:cubicBezTo>
                    <a:pt x="152400" y="1835658"/>
                    <a:pt x="118237" y="1869821"/>
                    <a:pt x="76200" y="1869821"/>
                  </a:cubicBezTo>
                  <a:cubicBezTo>
                    <a:pt x="34163" y="1869821"/>
                    <a:pt x="0" y="1835658"/>
                    <a:pt x="0" y="1793621"/>
                  </a:cubicBezTo>
                  <a:close/>
                </a:path>
              </a:pathLst>
            </a:custGeom>
            <a:grpFill/>
          </p:spPr>
          <p:txBody>
            <a:bodyPr/>
            <a:lstStyle/>
            <a:p>
              <a:endParaRPr lang="it-IT"/>
            </a:p>
          </p:txBody>
        </p:sp>
      </p:grpSp>
      <p:sp>
        <p:nvSpPr>
          <p:cNvPr id="32" name="TextBox 32"/>
          <p:cNvSpPr txBox="1"/>
          <p:nvPr/>
        </p:nvSpPr>
        <p:spPr>
          <a:xfrm>
            <a:off x="9708204" y="7751264"/>
            <a:ext cx="2853033" cy="349250"/>
          </a:xfrm>
          <a:prstGeom prst="rect">
            <a:avLst/>
          </a:prstGeom>
        </p:spPr>
        <p:txBody>
          <a:bodyPr lIns="0" tIns="0" rIns="0" bIns="0" rtlCol="0" anchor="t">
            <a:spAutoFit/>
          </a:bodyPr>
          <a:lstStyle/>
          <a:p>
            <a:pPr algn="l">
              <a:lnSpc>
                <a:spcPts val="2875"/>
              </a:lnSpc>
            </a:pPr>
            <a:r>
              <a:rPr lang="en-US" sz="2187">
                <a:solidFill>
                  <a:srgbClr val="67534F"/>
                </a:solidFill>
                <a:latin typeface="Open Sans"/>
                <a:ea typeface="Open Sans"/>
                <a:cs typeface="Open Sans"/>
                <a:sym typeface="Open Sans"/>
              </a:rPr>
              <a:t>Clinical Implication</a:t>
            </a:r>
          </a:p>
        </p:txBody>
      </p:sp>
      <p:sp>
        <p:nvSpPr>
          <p:cNvPr id="33" name="TextBox 33"/>
          <p:cNvSpPr txBox="1"/>
          <p:nvPr/>
        </p:nvSpPr>
        <p:spPr>
          <a:xfrm>
            <a:off x="9708204" y="8299104"/>
            <a:ext cx="7370121" cy="419691"/>
          </a:xfrm>
          <a:prstGeom prst="rect">
            <a:avLst/>
          </a:prstGeom>
        </p:spPr>
        <p:txBody>
          <a:bodyPr lIns="0" tIns="0" rIns="0" bIns="0" rtlCol="0" anchor="t">
            <a:spAutoFit/>
          </a:bodyPr>
          <a:lstStyle/>
          <a:p>
            <a:pPr algn="l">
              <a:lnSpc>
                <a:spcPts val="1687"/>
              </a:lnSpc>
            </a:pPr>
            <a:r>
              <a:rPr lang="en-US" sz="1562">
                <a:solidFill>
                  <a:srgbClr val="67534F"/>
                </a:solidFill>
                <a:latin typeface="Montserrat"/>
                <a:ea typeface="Montserrat"/>
                <a:cs typeface="Montserrat"/>
                <a:sym typeface="Montserrat"/>
              </a:rPr>
              <a:t>Reinforces SNM as a </a:t>
            </a:r>
            <a:r>
              <a:rPr lang="en-US" sz="1562" b="1">
                <a:solidFill>
                  <a:srgbClr val="67534F"/>
                </a:solidFill>
                <a:latin typeface="Montserrat Bold"/>
                <a:ea typeface="Montserrat Bold"/>
                <a:cs typeface="Montserrat Bold"/>
                <a:sym typeface="Montserrat Bold"/>
              </a:rPr>
              <a:t>systemic neuromodulator</a:t>
            </a:r>
            <a:r>
              <a:rPr lang="en-US" sz="1562">
                <a:solidFill>
                  <a:srgbClr val="67534F"/>
                </a:solidFill>
                <a:latin typeface="Montserrat"/>
                <a:ea typeface="Montserrat"/>
                <a:cs typeface="Montserrat"/>
                <a:sym typeface="Montserrat"/>
              </a:rPr>
              <a:t> of pelvic function, not merely an anti-incontinence device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98EE1-FDA2-CEE6-2F9E-F635934BB1EC}"/>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Modello 3D 3" descr="La Terra">
                <a:extLst>
                  <a:ext uri="{FF2B5EF4-FFF2-40B4-BE49-F238E27FC236}">
                    <a16:creationId xmlns:a16="http://schemas.microsoft.com/office/drawing/2014/main" id="{B33CB4F9-79BA-B85E-EB07-D0192163B074}"/>
                  </a:ext>
                </a:extLst>
              </p:cNvPr>
              <p:cNvGraphicFramePr>
                <a:graphicFrameLocks noChangeAspect="1"/>
              </p:cNvGraphicFramePr>
              <p:nvPr>
                <p:extLst>
                  <p:ext uri="{D42A27DB-BD31-4B8C-83A1-F6EECF244321}">
                    <p14:modId xmlns:p14="http://schemas.microsoft.com/office/powerpoint/2010/main" val="3225997582"/>
                  </p:ext>
                </p:extLst>
              </p:nvPr>
            </p:nvGraphicFramePr>
            <p:xfrm>
              <a:off x="9571194" y="2329417"/>
              <a:ext cx="6705018" cy="6819309"/>
            </p:xfrm>
            <a:graphic>
              <a:graphicData uri="http://schemas.microsoft.com/office/drawing/2017/model3d">
                <am3d:model3d r:embed="rId2">
                  <am3d:spPr>
                    <a:xfrm>
                      <a:off x="0" y="0"/>
                      <a:ext cx="6705018" cy="6819309"/>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5284012" ay="3490812" az="5263496"/>
                    <am3d:postTrans dx="0" dy="0" dz="0"/>
                  </am3d:trans>
                  <am3d:raster rName="Office3DRenderer" rVer="16.0.8326">
                    <am3d:blip r:embed="rId3"/>
                  </am3d:raster>
                  <am3d:objViewport viewportSz="121147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La Terra">
                <a:extLst>
                  <a:ext uri="{FF2B5EF4-FFF2-40B4-BE49-F238E27FC236}">
                    <a16:creationId xmlns:a16="http://schemas.microsoft.com/office/drawing/2014/main" id="{B33CB4F9-79BA-B85E-EB07-D0192163B074}"/>
                  </a:ext>
                </a:extLst>
              </p:cNvPr>
              <p:cNvPicPr>
                <a:picLocks noGrp="1" noRot="1" noChangeAspect="1" noMove="1" noResize="1" noEditPoints="1" noAdjustHandles="1" noChangeArrowheads="1" noChangeShapeType="1" noCrop="1"/>
              </p:cNvPicPr>
              <p:nvPr/>
            </p:nvPicPr>
            <p:blipFill>
              <a:blip r:embed="rId3"/>
              <a:stretch>
                <a:fillRect/>
              </a:stretch>
            </p:blipFill>
            <p:spPr>
              <a:xfrm>
                <a:off x="9571194" y="2329417"/>
                <a:ext cx="6705018" cy="681930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ello 3D 4" descr="Piramide tetragonale rossa">
                <a:extLst>
                  <a:ext uri="{FF2B5EF4-FFF2-40B4-BE49-F238E27FC236}">
                    <a16:creationId xmlns:a16="http://schemas.microsoft.com/office/drawing/2014/main" id="{0D150934-4FCB-331F-D81B-9DED43A55E06}"/>
                  </a:ext>
                </a:extLst>
              </p:cNvPr>
              <p:cNvGraphicFramePr>
                <a:graphicFrameLocks noChangeAspect="1"/>
              </p:cNvGraphicFramePr>
              <p:nvPr>
                <p:extLst>
                  <p:ext uri="{D42A27DB-BD31-4B8C-83A1-F6EECF244321}">
                    <p14:modId xmlns:p14="http://schemas.microsoft.com/office/powerpoint/2010/main" val="822197864"/>
                  </p:ext>
                </p:extLst>
              </p:nvPr>
            </p:nvGraphicFramePr>
            <p:xfrm>
              <a:off x="13669171" y="3898470"/>
              <a:ext cx="361627" cy="513891"/>
            </p:xfrm>
            <a:graphic>
              <a:graphicData uri="http://schemas.microsoft.com/office/drawing/2017/model3d">
                <am3d:model3d r:embed="rId4">
                  <am3d:spPr>
                    <a:xfrm>
                      <a:off x="0" y="0"/>
                      <a:ext cx="361627" cy="513891"/>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10564470" ay="553765" az="-37829"/>
                    <am3d:postTrans dx="0" dy="0" dz="0"/>
                  </am3d:trans>
                  <am3d:raster rName="Office3DRenderer" rVer="16.0.8326">
                    <am3d:blip r:embed="rId5"/>
                  </am3d:raster>
                  <am3d:objViewport viewportSz="666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Piramide tetragonale rossa">
                <a:extLst>
                  <a:ext uri="{FF2B5EF4-FFF2-40B4-BE49-F238E27FC236}">
                    <a16:creationId xmlns:a16="http://schemas.microsoft.com/office/drawing/2014/main" id="{0D150934-4FCB-331F-D81B-9DED43A55E06}"/>
                  </a:ext>
                </a:extLst>
              </p:cNvPr>
              <p:cNvPicPr>
                <a:picLocks noGrp="1" noRot="1" noChangeAspect="1" noMove="1" noResize="1" noEditPoints="1" noAdjustHandles="1" noChangeArrowheads="1" noChangeShapeType="1" noCrop="1"/>
              </p:cNvPicPr>
              <p:nvPr/>
            </p:nvPicPr>
            <p:blipFill>
              <a:blip r:embed="rId5"/>
              <a:stretch>
                <a:fillRect/>
              </a:stretch>
            </p:blipFill>
            <p:spPr>
              <a:xfrm>
                <a:off x="13669171" y="3898470"/>
                <a:ext cx="361627" cy="513891"/>
              </a:xfrm>
              <a:prstGeom prst="rect">
                <a:avLst/>
              </a:prstGeom>
            </p:spPr>
          </p:pic>
        </mc:Fallback>
      </mc:AlternateContent>
      <p:pic>
        <p:nvPicPr>
          <p:cNvPr id="8" name="Immagine 7">
            <a:extLst>
              <a:ext uri="{FF2B5EF4-FFF2-40B4-BE49-F238E27FC236}">
                <a16:creationId xmlns:a16="http://schemas.microsoft.com/office/drawing/2014/main" id="{C30E78E7-2571-B9D5-5B40-166E698DF64C}"/>
              </a:ext>
            </a:extLst>
          </p:cNvPr>
          <p:cNvPicPr>
            <a:picLocks noChangeAspect="1"/>
          </p:cNvPicPr>
          <p:nvPr/>
        </p:nvPicPr>
        <p:blipFill>
          <a:blip r:embed="rId6"/>
          <a:stretch>
            <a:fillRect/>
          </a:stretch>
        </p:blipFill>
        <p:spPr>
          <a:xfrm>
            <a:off x="0" y="-274533"/>
            <a:ext cx="10251312" cy="4892465"/>
          </a:xfrm>
          <a:prstGeom prst="rect">
            <a:avLst/>
          </a:prstGeom>
        </p:spPr>
      </p:pic>
      <p:pic>
        <p:nvPicPr>
          <p:cNvPr id="2" name="Immagine 1">
            <a:extLst>
              <a:ext uri="{FF2B5EF4-FFF2-40B4-BE49-F238E27FC236}">
                <a16:creationId xmlns:a16="http://schemas.microsoft.com/office/drawing/2014/main" id="{E8BC5FD5-4F7B-A8C9-3766-4F2B51790454}"/>
              </a:ext>
            </a:extLst>
          </p:cNvPr>
          <p:cNvPicPr>
            <a:picLocks noChangeAspect="1"/>
          </p:cNvPicPr>
          <p:nvPr/>
        </p:nvPicPr>
        <p:blipFill>
          <a:blip r:embed="rId7"/>
          <a:stretch>
            <a:fillRect/>
          </a:stretch>
        </p:blipFill>
        <p:spPr>
          <a:xfrm>
            <a:off x="552450" y="5514387"/>
            <a:ext cx="7766724" cy="3851001"/>
          </a:xfrm>
          <a:prstGeom prst="rect">
            <a:avLst/>
          </a:prstGeom>
        </p:spPr>
      </p:pic>
      <p:sp>
        <p:nvSpPr>
          <p:cNvPr id="6" name="CasellaDiTesto 5">
            <a:extLst>
              <a:ext uri="{FF2B5EF4-FFF2-40B4-BE49-F238E27FC236}">
                <a16:creationId xmlns:a16="http://schemas.microsoft.com/office/drawing/2014/main" id="{15D83605-FBC8-0BF6-AE66-4941278EE38E}"/>
              </a:ext>
            </a:extLst>
          </p:cNvPr>
          <p:cNvSpPr txBox="1"/>
          <p:nvPr/>
        </p:nvSpPr>
        <p:spPr>
          <a:xfrm>
            <a:off x="13924918" y="4002363"/>
            <a:ext cx="9144000" cy="400110"/>
          </a:xfrm>
          <a:prstGeom prst="rect">
            <a:avLst/>
          </a:prstGeom>
          <a:noFill/>
        </p:spPr>
        <p:txBody>
          <a:bodyPr wrap="square">
            <a:spAutoFit/>
          </a:bodyPr>
          <a:lstStyle/>
          <a:p>
            <a:r>
              <a:rPr lang="it-IT" sz="2000" b="1" dirty="0">
                <a:solidFill>
                  <a:srgbClr val="000000"/>
                </a:solidFill>
                <a:latin typeface="Roboto" panose="02000000000000000000" pitchFamily="2" charset="0"/>
              </a:rPr>
              <a:t>VIENNA</a:t>
            </a:r>
            <a:endParaRPr lang="it-IT" sz="2000" dirty="0"/>
          </a:p>
        </p:txBody>
      </p:sp>
      <p:pic>
        <p:nvPicPr>
          <p:cNvPr id="7" name="Immagine 6">
            <a:extLst>
              <a:ext uri="{FF2B5EF4-FFF2-40B4-BE49-F238E27FC236}">
                <a16:creationId xmlns:a16="http://schemas.microsoft.com/office/drawing/2014/main" id="{FF17F0BC-CC02-136B-1277-B9481B1B5A58}"/>
              </a:ext>
            </a:extLst>
          </p:cNvPr>
          <p:cNvPicPr>
            <a:picLocks noChangeAspect="1"/>
          </p:cNvPicPr>
          <p:nvPr/>
        </p:nvPicPr>
        <p:blipFill>
          <a:blip r:embed="rId8"/>
          <a:stretch>
            <a:fillRect/>
          </a:stretch>
        </p:blipFill>
        <p:spPr>
          <a:xfrm>
            <a:off x="16193140" y="28379"/>
            <a:ext cx="1710077" cy="2277054"/>
          </a:xfrm>
          <a:prstGeom prst="rect">
            <a:avLst/>
          </a:prstGeom>
        </p:spPr>
      </p:pic>
      <mc:AlternateContent xmlns:mc="http://schemas.openxmlformats.org/markup-compatibility/2006">
        <mc:Choice xmlns:am3d="http://schemas.microsoft.com/office/drawing/2017/model3d" Requires="am3d">
          <p:graphicFrame>
            <p:nvGraphicFramePr>
              <p:cNvPr id="3" name="Modello 3D 2" descr="Piramide tetragonale rossa">
                <a:extLst>
                  <a:ext uri="{FF2B5EF4-FFF2-40B4-BE49-F238E27FC236}">
                    <a16:creationId xmlns:a16="http://schemas.microsoft.com/office/drawing/2014/main" id="{67C0BC4C-6FF6-74D3-8E52-50F0DBC8B73B}"/>
                  </a:ext>
                </a:extLst>
              </p:cNvPr>
              <p:cNvGraphicFramePr>
                <a:graphicFrameLocks noChangeAspect="1"/>
              </p:cNvGraphicFramePr>
              <p:nvPr>
                <p:extLst>
                  <p:ext uri="{D42A27DB-BD31-4B8C-83A1-F6EECF244321}">
                    <p14:modId xmlns:p14="http://schemas.microsoft.com/office/powerpoint/2010/main" val="4281762103"/>
                  </p:ext>
                </p:extLst>
              </p:nvPr>
            </p:nvGraphicFramePr>
            <p:xfrm>
              <a:off x="13751732" y="4539872"/>
              <a:ext cx="380660" cy="380660"/>
            </p:xfrm>
            <a:graphic>
              <a:graphicData uri="http://schemas.microsoft.com/office/drawing/2017/model3d">
                <am3d:model3d r:embed="rId4">
                  <am3d:spPr>
                    <a:xfrm>
                      <a:off x="0" y="0"/>
                      <a:ext cx="380660" cy="380660"/>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5400000"/>
                    <am3d:postTrans dx="0" dy="0" dz="0"/>
                  </am3d:trans>
                  <am3d:raster rName="Office3DRenderer" rVer="16.0.8326">
                    <am3d:blip r:embed="rId9"/>
                  </am3d:raster>
                  <am3d:objViewport viewportSz="666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Piramide tetragonale rossa">
                <a:extLst>
                  <a:ext uri="{FF2B5EF4-FFF2-40B4-BE49-F238E27FC236}">
                    <a16:creationId xmlns:a16="http://schemas.microsoft.com/office/drawing/2014/main" id="{67C0BC4C-6FF6-74D3-8E52-50F0DBC8B73B}"/>
                  </a:ext>
                </a:extLst>
              </p:cNvPr>
              <p:cNvPicPr>
                <a:picLocks noGrp="1" noRot="1" noChangeAspect="1" noMove="1" noResize="1" noEditPoints="1" noAdjustHandles="1" noChangeArrowheads="1" noChangeShapeType="1" noCrop="1"/>
              </p:cNvPicPr>
              <p:nvPr/>
            </p:nvPicPr>
            <p:blipFill>
              <a:blip r:embed="rId9"/>
              <a:stretch>
                <a:fillRect/>
              </a:stretch>
            </p:blipFill>
            <p:spPr>
              <a:xfrm>
                <a:off x="13751732" y="4539872"/>
                <a:ext cx="380660" cy="3806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Modello 3D 10" descr="Piramide tetragonale rossa">
                <a:extLst>
                  <a:ext uri="{FF2B5EF4-FFF2-40B4-BE49-F238E27FC236}">
                    <a16:creationId xmlns:a16="http://schemas.microsoft.com/office/drawing/2014/main" id="{D6899214-7AC4-CADA-FCCA-571A9773F1DC}"/>
                  </a:ext>
                </a:extLst>
              </p:cNvPr>
              <p:cNvGraphicFramePr>
                <a:graphicFrameLocks noChangeAspect="1"/>
              </p:cNvGraphicFramePr>
              <p:nvPr>
                <p:extLst>
                  <p:ext uri="{D42A27DB-BD31-4B8C-83A1-F6EECF244321}">
                    <p14:modId xmlns:p14="http://schemas.microsoft.com/office/powerpoint/2010/main" val="2935007452"/>
                  </p:ext>
                </p:extLst>
              </p:nvPr>
            </p:nvGraphicFramePr>
            <p:xfrm>
              <a:off x="12735797" y="4576874"/>
              <a:ext cx="361627" cy="513891"/>
            </p:xfrm>
            <a:graphic>
              <a:graphicData uri="http://schemas.microsoft.com/office/drawing/2017/model3d">
                <am3d:model3d r:embed="rId4">
                  <am3d:spPr>
                    <a:xfrm>
                      <a:off x="0" y="0"/>
                      <a:ext cx="361627" cy="513891"/>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10564470" ay="553765" az="-37828"/>
                    <am3d:postTrans dx="0" dy="0" dz="0"/>
                  </am3d:trans>
                  <am3d:raster rName="Office3DRenderer" rVer="16.0.8326">
                    <am3d:blip r:embed="rId5"/>
                  </am3d:raster>
                  <am3d:objViewport viewportSz="666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Piramide tetragonale rossa">
                <a:extLst>
                  <a:ext uri="{FF2B5EF4-FFF2-40B4-BE49-F238E27FC236}">
                    <a16:creationId xmlns:a16="http://schemas.microsoft.com/office/drawing/2014/main" id="{D6899214-7AC4-CADA-FCCA-571A9773F1DC}"/>
                  </a:ext>
                </a:extLst>
              </p:cNvPr>
              <p:cNvPicPr>
                <a:picLocks noGrp="1" noRot="1" noChangeAspect="1" noMove="1" noResize="1" noEditPoints="1" noAdjustHandles="1" noChangeArrowheads="1" noChangeShapeType="1" noCrop="1"/>
              </p:cNvPicPr>
              <p:nvPr/>
            </p:nvPicPr>
            <p:blipFill>
              <a:blip r:embed="rId5"/>
              <a:stretch>
                <a:fillRect/>
              </a:stretch>
            </p:blipFill>
            <p:spPr>
              <a:xfrm>
                <a:off x="12735797" y="4576874"/>
                <a:ext cx="361627" cy="51389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Modello 3D 11" descr="Piramide tetragonale rossa">
                <a:extLst>
                  <a:ext uri="{FF2B5EF4-FFF2-40B4-BE49-F238E27FC236}">
                    <a16:creationId xmlns:a16="http://schemas.microsoft.com/office/drawing/2014/main" id="{A53D0CFD-DDF2-8E2B-07A5-5ACB34338F2B}"/>
                  </a:ext>
                </a:extLst>
              </p:cNvPr>
              <p:cNvGraphicFramePr>
                <a:graphicFrameLocks noChangeAspect="1"/>
              </p:cNvGraphicFramePr>
              <p:nvPr>
                <p:extLst>
                  <p:ext uri="{D42A27DB-BD31-4B8C-83A1-F6EECF244321}">
                    <p14:modId xmlns:p14="http://schemas.microsoft.com/office/powerpoint/2010/main" val="2806968755"/>
                  </p:ext>
                </p:extLst>
              </p:nvPr>
            </p:nvGraphicFramePr>
            <p:xfrm>
              <a:off x="13146829" y="3846029"/>
              <a:ext cx="361627" cy="513891"/>
            </p:xfrm>
            <a:graphic>
              <a:graphicData uri="http://schemas.microsoft.com/office/drawing/2017/model3d">
                <am3d:model3d r:embed="rId4">
                  <am3d:spPr>
                    <a:xfrm>
                      <a:off x="0" y="0"/>
                      <a:ext cx="361627" cy="513891"/>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10564470" ay="553765" az="-37829"/>
                    <am3d:postTrans dx="0" dy="0" dz="0"/>
                  </am3d:trans>
                  <am3d:raster rName="Office3DRenderer" rVer="16.0.8326">
                    <am3d:blip r:embed="rId5"/>
                  </am3d:raster>
                  <am3d:objViewport viewportSz="666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Modello 3D 11" descr="Piramide tetragonale rossa">
                <a:extLst>
                  <a:ext uri="{FF2B5EF4-FFF2-40B4-BE49-F238E27FC236}">
                    <a16:creationId xmlns:a16="http://schemas.microsoft.com/office/drawing/2014/main" id="{A53D0CFD-DDF2-8E2B-07A5-5ACB34338F2B}"/>
                  </a:ext>
                </a:extLst>
              </p:cNvPr>
              <p:cNvPicPr>
                <a:picLocks noGrp="1" noRot="1" noChangeAspect="1" noMove="1" noResize="1" noEditPoints="1" noAdjustHandles="1" noChangeArrowheads="1" noChangeShapeType="1" noCrop="1"/>
              </p:cNvPicPr>
              <p:nvPr/>
            </p:nvPicPr>
            <p:blipFill>
              <a:blip r:embed="rId5"/>
              <a:stretch>
                <a:fillRect/>
              </a:stretch>
            </p:blipFill>
            <p:spPr>
              <a:xfrm>
                <a:off x="13146829" y="3846029"/>
                <a:ext cx="361627" cy="513891"/>
              </a:xfrm>
              <a:prstGeom prst="rect">
                <a:avLst/>
              </a:prstGeom>
            </p:spPr>
          </p:pic>
        </mc:Fallback>
      </mc:AlternateContent>
      <p:sp>
        <p:nvSpPr>
          <p:cNvPr id="13" name="CasellaDiTesto 12">
            <a:extLst>
              <a:ext uri="{FF2B5EF4-FFF2-40B4-BE49-F238E27FC236}">
                <a16:creationId xmlns:a16="http://schemas.microsoft.com/office/drawing/2014/main" id="{9B36608B-72C0-865C-AB12-BD686168EFE2}"/>
              </a:ext>
            </a:extLst>
          </p:cNvPr>
          <p:cNvSpPr txBox="1"/>
          <p:nvPr/>
        </p:nvSpPr>
        <p:spPr>
          <a:xfrm>
            <a:off x="13331216" y="5006585"/>
            <a:ext cx="9144000" cy="461665"/>
          </a:xfrm>
          <a:prstGeom prst="rect">
            <a:avLst/>
          </a:prstGeom>
          <a:noFill/>
        </p:spPr>
        <p:txBody>
          <a:bodyPr wrap="square">
            <a:spAutoFit/>
          </a:bodyPr>
          <a:lstStyle/>
          <a:p>
            <a:r>
              <a:rPr lang="it-IT" sz="2400" b="1" dirty="0">
                <a:solidFill>
                  <a:srgbClr val="000000"/>
                </a:solidFill>
                <a:latin typeface="Roboto" panose="02000000000000000000" pitchFamily="2" charset="0"/>
              </a:rPr>
              <a:t>ITALY</a:t>
            </a:r>
            <a:endParaRPr lang="it-IT" sz="2400" dirty="0"/>
          </a:p>
        </p:txBody>
      </p:sp>
      <p:sp>
        <p:nvSpPr>
          <p:cNvPr id="14" name="CasellaDiTesto 13">
            <a:extLst>
              <a:ext uri="{FF2B5EF4-FFF2-40B4-BE49-F238E27FC236}">
                <a16:creationId xmlns:a16="http://schemas.microsoft.com/office/drawing/2014/main" id="{4D696562-7A81-6212-0780-18EB1329D487}"/>
              </a:ext>
            </a:extLst>
          </p:cNvPr>
          <p:cNvSpPr txBox="1"/>
          <p:nvPr/>
        </p:nvSpPr>
        <p:spPr>
          <a:xfrm>
            <a:off x="12331144" y="3565232"/>
            <a:ext cx="881252" cy="400110"/>
          </a:xfrm>
          <a:prstGeom prst="rect">
            <a:avLst/>
          </a:prstGeom>
          <a:noFill/>
        </p:spPr>
        <p:txBody>
          <a:bodyPr wrap="square">
            <a:spAutoFit/>
          </a:bodyPr>
          <a:lstStyle/>
          <a:p>
            <a:r>
              <a:rPr lang="it-IT" sz="2000" b="1" dirty="0">
                <a:solidFill>
                  <a:srgbClr val="000000"/>
                </a:solidFill>
                <a:latin typeface="Roboto" panose="02000000000000000000" pitchFamily="2" charset="0"/>
              </a:rPr>
              <a:t>UK</a:t>
            </a:r>
            <a:endParaRPr lang="it-IT" sz="2700" dirty="0"/>
          </a:p>
        </p:txBody>
      </p:sp>
      <p:sp>
        <p:nvSpPr>
          <p:cNvPr id="15" name="CasellaDiTesto 14">
            <a:extLst>
              <a:ext uri="{FF2B5EF4-FFF2-40B4-BE49-F238E27FC236}">
                <a16:creationId xmlns:a16="http://schemas.microsoft.com/office/drawing/2014/main" id="{8CA47D63-9CDE-9F42-BC21-D2B5D0E8A975}"/>
              </a:ext>
            </a:extLst>
          </p:cNvPr>
          <p:cNvSpPr txBox="1"/>
          <p:nvPr/>
        </p:nvSpPr>
        <p:spPr>
          <a:xfrm>
            <a:off x="11706003" y="4602372"/>
            <a:ext cx="1380579" cy="400110"/>
          </a:xfrm>
          <a:prstGeom prst="rect">
            <a:avLst/>
          </a:prstGeom>
          <a:noFill/>
        </p:spPr>
        <p:txBody>
          <a:bodyPr wrap="square">
            <a:spAutoFit/>
          </a:bodyPr>
          <a:lstStyle/>
          <a:p>
            <a:r>
              <a:rPr lang="it-IT" sz="2000" b="1" dirty="0">
                <a:solidFill>
                  <a:srgbClr val="000000"/>
                </a:solidFill>
                <a:latin typeface="Roboto" panose="02000000000000000000" pitchFamily="2" charset="0"/>
              </a:rPr>
              <a:t>SPAIN</a:t>
            </a:r>
            <a:endParaRPr lang="it-IT" sz="2000" dirty="0"/>
          </a:p>
        </p:txBody>
      </p:sp>
      <p:sp>
        <p:nvSpPr>
          <p:cNvPr id="17" name="CasellaDiTesto 16">
            <a:extLst>
              <a:ext uri="{FF2B5EF4-FFF2-40B4-BE49-F238E27FC236}">
                <a16:creationId xmlns:a16="http://schemas.microsoft.com/office/drawing/2014/main" id="{ADE6135B-5BBB-3BCD-04A6-5D0059FDD630}"/>
              </a:ext>
            </a:extLst>
          </p:cNvPr>
          <p:cNvSpPr txBox="1"/>
          <p:nvPr/>
        </p:nvSpPr>
        <p:spPr>
          <a:xfrm>
            <a:off x="13122127" y="3535298"/>
            <a:ext cx="2405333" cy="400110"/>
          </a:xfrm>
          <a:prstGeom prst="rect">
            <a:avLst/>
          </a:prstGeom>
          <a:noFill/>
        </p:spPr>
        <p:txBody>
          <a:bodyPr wrap="square">
            <a:spAutoFit/>
          </a:bodyPr>
          <a:lstStyle/>
          <a:p>
            <a:r>
              <a:rPr lang="it-IT" sz="2000" b="1" dirty="0">
                <a:solidFill>
                  <a:srgbClr val="000000"/>
                </a:solidFill>
                <a:latin typeface="Roboto" panose="02000000000000000000" pitchFamily="2" charset="0"/>
              </a:rPr>
              <a:t>NETHERLAND</a:t>
            </a:r>
            <a:endParaRPr lang="it-IT" sz="2000" dirty="0"/>
          </a:p>
        </p:txBody>
      </p:sp>
      <mc:AlternateContent xmlns:mc="http://schemas.openxmlformats.org/markup-compatibility/2006">
        <mc:Choice xmlns:am3d="http://schemas.microsoft.com/office/drawing/2017/model3d" Requires="am3d">
          <p:graphicFrame>
            <p:nvGraphicFramePr>
              <p:cNvPr id="9" name="Modello 3D 8" descr="Piramide tetragonale rossa">
                <a:extLst>
                  <a:ext uri="{FF2B5EF4-FFF2-40B4-BE49-F238E27FC236}">
                    <a16:creationId xmlns:a16="http://schemas.microsoft.com/office/drawing/2014/main" id="{B87EB0E5-3762-FBD1-6B1D-70FC90BB2FB8}"/>
                  </a:ext>
                </a:extLst>
              </p:cNvPr>
              <p:cNvGraphicFramePr>
                <a:graphicFrameLocks noChangeAspect="1"/>
              </p:cNvGraphicFramePr>
              <p:nvPr>
                <p:extLst>
                  <p:ext uri="{D42A27DB-BD31-4B8C-83A1-F6EECF244321}">
                    <p14:modId xmlns:p14="http://schemas.microsoft.com/office/powerpoint/2010/main" val="3804182478"/>
                  </p:ext>
                </p:extLst>
              </p:nvPr>
            </p:nvGraphicFramePr>
            <p:xfrm>
              <a:off x="12887350" y="3809068"/>
              <a:ext cx="361627" cy="513891"/>
            </p:xfrm>
            <a:graphic>
              <a:graphicData uri="http://schemas.microsoft.com/office/drawing/2017/model3d">
                <am3d:model3d r:embed="rId4">
                  <am3d:spPr>
                    <a:xfrm>
                      <a:off x="0" y="0"/>
                      <a:ext cx="361627" cy="513891"/>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10694913" ay="-119900" az="-3659"/>
                    <am3d:postTrans dx="0" dy="0" dz="0"/>
                  </am3d:trans>
                  <am3d:raster rName="Office3DRenderer" rVer="16.0.8326">
                    <am3d:blip r:embed="rId10"/>
                  </am3d:raster>
                  <am3d:objViewport viewportSz="666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ello 3D 8" descr="Piramide tetragonale rossa">
                <a:extLst>
                  <a:ext uri="{FF2B5EF4-FFF2-40B4-BE49-F238E27FC236}">
                    <a16:creationId xmlns:a16="http://schemas.microsoft.com/office/drawing/2014/main" id="{B87EB0E5-3762-FBD1-6B1D-70FC90BB2FB8}"/>
                  </a:ext>
                </a:extLst>
              </p:cNvPr>
              <p:cNvPicPr>
                <a:picLocks noGrp="1" noRot="1" noChangeAspect="1" noMove="1" noResize="1" noEditPoints="1" noAdjustHandles="1" noChangeArrowheads="1" noChangeShapeType="1" noCrop="1"/>
              </p:cNvPicPr>
              <p:nvPr/>
            </p:nvPicPr>
            <p:blipFill>
              <a:blip r:embed="rId10"/>
              <a:stretch>
                <a:fillRect/>
              </a:stretch>
            </p:blipFill>
            <p:spPr>
              <a:xfrm>
                <a:off x="12887350" y="3809068"/>
                <a:ext cx="361627" cy="513891"/>
              </a:xfrm>
              <a:prstGeom prst="rect">
                <a:avLst/>
              </a:prstGeom>
            </p:spPr>
          </p:pic>
        </mc:Fallback>
      </mc:AlternateContent>
    </p:spTree>
    <p:extLst>
      <p:ext uri="{BB962C8B-B14F-4D97-AF65-F5344CB8AC3E}">
        <p14:creationId xmlns:p14="http://schemas.microsoft.com/office/powerpoint/2010/main" val="201600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Modello 3D 3" descr="La Terra">
                <a:extLst>
                  <a:ext uri="{FF2B5EF4-FFF2-40B4-BE49-F238E27FC236}">
                    <a16:creationId xmlns:a16="http://schemas.microsoft.com/office/drawing/2014/main" id="{25098F6E-9C01-382B-E8BD-5B5816EF4747}"/>
                  </a:ext>
                </a:extLst>
              </p:cNvPr>
              <p:cNvGraphicFramePr>
                <a:graphicFrameLocks noChangeAspect="1"/>
              </p:cNvGraphicFramePr>
              <p:nvPr/>
            </p:nvGraphicFramePr>
            <p:xfrm>
              <a:off x="9490712" y="-1519218"/>
              <a:ext cx="13615068" cy="13815078"/>
            </p:xfrm>
            <a:graphic>
              <a:graphicData uri="http://schemas.microsoft.com/office/drawing/2017/model3d">
                <am3d:model3d r:embed="rId2">
                  <am3d:spPr>
                    <a:xfrm>
                      <a:off x="0" y="0"/>
                      <a:ext cx="13615068" cy="13815078"/>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3161955" ay="2185224" az="2275758"/>
                    <am3d:postTrans dx="0" dy="0" dz="0"/>
                  </am3d:trans>
                  <am3d:raster rName="Office3DRenderer" rVer="16.0.8326">
                    <am3d:blip r:embed="rId3"/>
                  </am3d:raster>
                  <am3d:objViewport viewportSz="245601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La Terra">
                <a:extLst>
                  <a:ext uri="{FF2B5EF4-FFF2-40B4-BE49-F238E27FC236}">
                    <a16:creationId xmlns:a16="http://schemas.microsoft.com/office/drawing/2014/main" id="{25098F6E-9C01-382B-E8BD-5B5816EF4747}"/>
                  </a:ext>
                </a:extLst>
              </p:cNvPr>
              <p:cNvPicPr>
                <a:picLocks noGrp="1" noRot="1" noChangeAspect="1" noMove="1" noResize="1" noEditPoints="1" noAdjustHandles="1" noChangeArrowheads="1" noChangeShapeType="1" noCrop="1"/>
              </p:cNvPicPr>
              <p:nvPr/>
            </p:nvPicPr>
            <p:blipFill>
              <a:blip r:embed="rId3"/>
              <a:stretch>
                <a:fillRect/>
              </a:stretch>
            </p:blipFill>
            <p:spPr>
              <a:xfrm>
                <a:off x="9490712" y="-1519218"/>
                <a:ext cx="13615068" cy="1381507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ello 3D 4" descr="Piramide tetragonale rossa">
                <a:extLst>
                  <a:ext uri="{FF2B5EF4-FFF2-40B4-BE49-F238E27FC236}">
                    <a16:creationId xmlns:a16="http://schemas.microsoft.com/office/drawing/2014/main" id="{28228385-08CC-CBC1-9678-2AF5631E5C17}"/>
                  </a:ext>
                </a:extLst>
              </p:cNvPr>
              <p:cNvGraphicFramePr>
                <a:graphicFrameLocks noChangeAspect="1"/>
              </p:cNvGraphicFramePr>
              <p:nvPr/>
            </p:nvGraphicFramePr>
            <p:xfrm>
              <a:off x="9037616" y="-4568434"/>
              <a:ext cx="3552965" cy="4751555"/>
            </p:xfrm>
            <a:graphic>
              <a:graphicData uri="http://schemas.microsoft.com/office/drawing/2017/model3d">
                <am3d:model3d r:embed="rId4">
                  <am3d:spPr>
                    <a:xfrm>
                      <a:off x="0" y="0"/>
                      <a:ext cx="3552965" cy="4751555"/>
                    </a:xfrm>
                    <a:prstGeom prst="rect">
                      <a:avLst/>
                    </a:prstGeom>
                  </am3d:spPr>
                  <am3d:camera>
                    <am3d:pos x="0" y="0" z="66519324"/>
                    <am3d:up dx="0" dy="36000000" dz="0"/>
                    <am3d:lookAt x="0" y="0" z="0"/>
                    <am3d:perspective fov="2700000"/>
                  </am3d:camera>
                  <am3d:trans>
                    <am3d:meterPerModelUnit n="101424" d="1000000"/>
                    <am3d:preTrans dx="0" dy="-18000000" dz="0"/>
                    <am3d:scale>
                      <am3d:sx n="1000000" d="1000000"/>
                      <am3d:sy n="1000000" d="1000000"/>
                      <am3d:sz n="1000000" d="1000000"/>
                    </am3d:scale>
                    <am3d:rot ax="2226054" ay="348222" az="262383"/>
                    <am3d:postTrans dx="0" dy="0" dz="0"/>
                  </am3d:trans>
                  <am3d:raster rName="Office3DRenderer" rVer="16.0.8326">
                    <am3d:blip r:embed="rId5"/>
                  </am3d:raster>
                  <am3d:objViewport viewportSz="74262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Piramide tetragonale rossa">
                <a:extLst>
                  <a:ext uri="{FF2B5EF4-FFF2-40B4-BE49-F238E27FC236}">
                    <a16:creationId xmlns:a16="http://schemas.microsoft.com/office/drawing/2014/main" id="{28228385-08CC-CBC1-9678-2AF5631E5C17}"/>
                  </a:ext>
                </a:extLst>
              </p:cNvPr>
              <p:cNvPicPr>
                <a:picLocks noGrp="1" noRot="1" noChangeAspect="1" noMove="1" noResize="1" noEditPoints="1" noAdjustHandles="1" noChangeArrowheads="1" noChangeShapeType="1" noCrop="1"/>
              </p:cNvPicPr>
              <p:nvPr/>
            </p:nvPicPr>
            <p:blipFill>
              <a:blip r:embed="rId5"/>
              <a:stretch>
                <a:fillRect/>
              </a:stretch>
            </p:blipFill>
            <p:spPr>
              <a:xfrm>
                <a:off x="9037616" y="-4568434"/>
                <a:ext cx="3552965" cy="4751555"/>
              </a:xfrm>
              <a:prstGeom prst="rect">
                <a:avLst/>
              </a:prstGeom>
            </p:spPr>
          </p:pic>
        </mc:Fallback>
      </mc:AlternateContent>
      <p:sp>
        <p:nvSpPr>
          <p:cNvPr id="6" name="CasellaDiTesto 5">
            <a:extLst>
              <a:ext uri="{FF2B5EF4-FFF2-40B4-BE49-F238E27FC236}">
                <a16:creationId xmlns:a16="http://schemas.microsoft.com/office/drawing/2014/main" id="{8C4E222D-CAA5-B977-E533-43600EC74763}"/>
              </a:ext>
            </a:extLst>
          </p:cNvPr>
          <p:cNvSpPr txBox="1"/>
          <p:nvPr/>
        </p:nvSpPr>
        <p:spPr>
          <a:xfrm>
            <a:off x="1474529" y="-2013080"/>
            <a:ext cx="3820886" cy="1754326"/>
          </a:xfrm>
          <a:prstGeom prst="rect">
            <a:avLst/>
          </a:prstGeom>
          <a:noFill/>
        </p:spPr>
        <p:txBody>
          <a:bodyPr wrap="square" rtlCol="0">
            <a:spAutoFit/>
          </a:bodyPr>
          <a:lstStyle/>
          <a:p>
            <a:pPr marL="428625" indent="-428625" defTabSz="1371600">
              <a:buFont typeface="Arial" panose="020B0604020202020204" pitchFamily="34" charset="0"/>
              <a:buChar char="•"/>
              <a:defRPr/>
            </a:pPr>
            <a:r>
              <a:rPr lang="it-IT" sz="2700" dirty="0">
                <a:solidFill>
                  <a:prstClr val="black"/>
                </a:solidFill>
                <a:latin typeface="Calibri" panose="020F0502020204030204"/>
              </a:rPr>
              <a:t>ITALY</a:t>
            </a:r>
          </a:p>
          <a:p>
            <a:pPr marL="428625" indent="-428625" defTabSz="1371600">
              <a:buFont typeface="Arial" panose="020B0604020202020204" pitchFamily="34" charset="0"/>
              <a:buChar char="•"/>
              <a:defRPr/>
            </a:pPr>
            <a:r>
              <a:rPr lang="it-IT" sz="2700" dirty="0">
                <a:solidFill>
                  <a:prstClr val="black"/>
                </a:solidFill>
                <a:latin typeface="Calibri" panose="020F0502020204030204"/>
              </a:rPr>
              <a:t>SPAIN</a:t>
            </a:r>
          </a:p>
          <a:p>
            <a:pPr marL="428625" indent="-428625" defTabSz="1371600">
              <a:buFont typeface="Arial" panose="020B0604020202020204" pitchFamily="34" charset="0"/>
              <a:buChar char="•"/>
              <a:defRPr/>
            </a:pPr>
            <a:r>
              <a:rPr lang="it-IT" sz="2700" dirty="0">
                <a:solidFill>
                  <a:prstClr val="black"/>
                </a:solidFill>
                <a:latin typeface="Calibri" panose="020F0502020204030204"/>
              </a:rPr>
              <a:t>UK</a:t>
            </a:r>
          </a:p>
          <a:p>
            <a:pPr marL="428625" indent="-428625" defTabSz="1371600">
              <a:buFont typeface="Arial" panose="020B0604020202020204" pitchFamily="34" charset="0"/>
              <a:buChar char="•"/>
              <a:defRPr/>
            </a:pPr>
            <a:r>
              <a:rPr lang="it-IT" sz="2700" dirty="0">
                <a:solidFill>
                  <a:prstClr val="black"/>
                </a:solidFill>
                <a:latin typeface="Calibri" panose="020F0502020204030204"/>
              </a:rPr>
              <a:t>AUSTRIA</a:t>
            </a:r>
          </a:p>
        </p:txBody>
      </p:sp>
      <p:pic>
        <p:nvPicPr>
          <p:cNvPr id="8" name="Immagine 7">
            <a:extLst>
              <a:ext uri="{FF2B5EF4-FFF2-40B4-BE49-F238E27FC236}">
                <a16:creationId xmlns:a16="http://schemas.microsoft.com/office/drawing/2014/main" id="{D0ADB6EF-A357-FDC5-B70E-2FA081531153}"/>
              </a:ext>
            </a:extLst>
          </p:cNvPr>
          <p:cNvPicPr>
            <a:picLocks noChangeAspect="1"/>
          </p:cNvPicPr>
          <p:nvPr/>
        </p:nvPicPr>
        <p:blipFill>
          <a:blip r:embed="rId6"/>
          <a:stretch>
            <a:fillRect/>
          </a:stretch>
        </p:blipFill>
        <p:spPr>
          <a:xfrm>
            <a:off x="487828" y="10744200"/>
            <a:ext cx="8424641" cy="9693480"/>
          </a:xfrm>
          <a:prstGeom prst="rect">
            <a:avLst/>
          </a:prstGeom>
        </p:spPr>
      </p:pic>
      <p:sp>
        <p:nvSpPr>
          <p:cNvPr id="9" name="Ovale 8">
            <a:extLst>
              <a:ext uri="{FF2B5EF4-FFF2-40B4-BE49-F238E27FC236}">
                <a16:creationId xmlns:a16="http://schemas.microsoft.com/office/drawing/2014/main" id="{DDBB744B-D5EE-F37A-76EB-4364D3E04395}"/>
              </a:ext>
            </a:extLst>
          </p:cNvPr>
          <p:cNvSpPr/>
          <p:nvPr/>
        </p:nvSpPr>
        <p:spPr>
          <a:xfrm>
            <a:off x="759290" y="15101888"/>
            <a:ext cx="7943850" cy="785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700"/>
          </a:p>
        </p:txBody>
      </p:sp>
      <p:sp>
        <p:nvSpPr>
          <p:cNvPr id="10" name="Ovale 9">
            <a:extLst>
              <a:ext uri="{FF2B5EF4-FFF2-40B4-BE49-F238E27FC236}">
                <a16:creationId xmlns:a16="http://schemas.microsoft.com/office/drawing/2014/main" id="{11862AEE-9110-625F-15A4-36661EB15D88}"/>
              </a:ext>
            </a:extLst>
          </p:cNvPr>
          <p:cNvSpPr/>
          <p:nvPr/>
        </p:nvSpPr>
        <p:spPr>
          <a:xfrm>
            <a:off x="728222" y="18016538"/>
            <a:ext cx="7943850" cy="785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700"/>
          </a:p>
        </p:txBody>
      </p:sp>
      <p:sp>
        <p:nvSpPr>
          <p:cNvPr id="11" name="Ovale 10">
            <a:extLst>
              <a:ext uri="{FF2B5EF4-FFF2-40B4-BE49-F238E27FC236}">
                <a16:creationId xmlns:a16="http://schemas.microsoft.com/office/drawing/2014/main" id="{03372A2E-14A9-6184-3389-98D3743CB3B6}"/>
              </a:ext>
            </a:extLst>
          </p:cNvPr>
          <p:cNvSpPr/>
          <p:nvPr/>
        </p:nvSpPr>
        <p:spPr>
          <a:xfrm>
            <a:off x="728222" y="18441296"/>
            <a:ext cx="7943850" cy="785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700"/>
          </a:p>
        </p:txBody>
      </p:sp>
      <p:sp>
        <p:nvSpPr>
          <p:cNvPr id="12" name="Ovale 11">
            <a:extLst>
              <a:ext uri="{FF2B5EF4-FFF2-40B4-BE49-F238E27FC236}">
                <a16:creationId xmlns:a16="http://schemas.microsoft.com/office/drawing/2014/main" id="{1BDAF5EA-351E-6E7F-DDD2-D2F07A03653F}"/>
              </a:ext>
            </a:extLst>
          </p:cNvPr>
          <p:cNvSpPr/>
          <p:nvPr/>
        </p:nvSpPr>
        <p:spPr>
          <a:xfrm>
            <a:off x="728222" y="18892695"/>
            <a:ext cx="7943850" cy="785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700"/>
          </a:p>
        </p:txBody>
      </p:sp>
      <p:sp>
        <p:nvSpPr>
          <p:cNvPr id="13" name="Ovale 12">
            <a:extLst>
              <a:ext uri="{FF2B5EF4-FFF2-40B4-BE49-F238E27FC236}">
                <a16:creationId xmlns:a16="http://schemas.microsoft.com/office/drawing/2014/main" id="{7E28D99A-1A6C-44DB-F92F-8A8BE14603F9}"/>
              </a:ext>
            </a:extLst>
          </p:cNvPr>
          <p:cNvSpPr/>
          <p:nvPr/>
        </p:nvSpPr>
        <p:spPr>
          <a:xfrm>
            <a:off x="746468" y="19317453"/>
            <a:ext cx="7943850" cy="785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700"/>
          </a:p>
        </p:txBody>
      </p:sp>
      <p:pic>
        <p:nvPicPr>
          <p:cNvPr id="15" name="Immagine 14">
            <a:extLst>
              <a:ext uri="{FF2B5EF4-FFF2-40B4-BE49-F238E27FC236}">
                <a16:creationId xmlns:a16="http://schemas.microsoft.com/office/drawing/2014/main" id="{D44CF659-DDB7-11FA-58D6-39858BA09B45}"/>
              </a:ext>
            </a:extLst>
          </p:cNvPr>
          <p:cNvPicPr>
            <a:picLocks noChangeAspect="1"/>
          </p:cNvPicPr>
          <p:nvPr/>
        </p:nvPicPr>
        <p:blipFill>
          <a:blip r:embed="rId7"/>
          <a:stretch>
            <a:fillRect/>
          </a:stretch>
        </p:blipFill>
        <p:spPr>
          <a:xfrm>
            <a:off x="1922173" y="2535558"/>
            <a:ext cx="8220446" cy="5203647"/>
          </a:xfrm>
          <a:prstGeom prst="rect">
            <a:avLst/>
          </a:prstGeom>
        </p:spPr>
      </p:pic>
      <p:cxnSp>
        <p:nvCxnSpPr>
          <p:cNvPr id="17" name="Connettore diritto 16">
            <a:extLst>
              <a:ext uri="{FF2B5EF4-FFF2-40B4-BE49-F238E27FC236}">
                <a16:creationId xmlns:a16="http://schemas.microsoft.com/office/drawing/2014/main" id="{F02C8A1B-DB51-D484-FD28-0178B0978474}"/>
              </a:ext>
            </a:extLst>
          </p:cNvPr>
          <p:cNvCxnSpPr/>
          <p:nvPr/>
        </p:nvCxnSpPr>
        <p:spPr>
          <a:xfrm>
            <a:off x="4336961" y="6075609"/>
            <a:ext cx="457550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a16="http://schemas.microsoft.com/office/drawing/2014/main" id="{3CD6CE37-30FA-27B1-A262-8B71EF69BC78}"/>
              </a:ext>
            </a:extLst>
          </p:cNvPr>
          <p:cNvCxnSpPr>
            <a:cxnSpLocks/>
          </p:cNvCxnSpPr>
          <p:nvPr/>
        </p:nvCxnSpPr>
        <p:spPr>
          <a:xfrm>
            <a:off x="2443462" y="6429779"/>
            <a:ext cx="646900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3771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358242"/>
            <a:ext cx="13259095" cy="1663700"/>
          </a:xfrm>
          <a:prstGeom prst="rect">
            <a:avLst/>
          </a:prstGeom>
        </p:spPr>
        <p:txBody>
          <a:bodyPr lIns="0" tIns="0" rIns="0" bIns="0" rtlCol="0" anchor="t">
            <a:spAutoFit/>
          </a:bodyPr>
          <a:lstStyle/>
          <a:p>
            <a:pPr algn="l">
              <a:lnSpc>
                <a:spcPts val="6625"/>
              </a:lnSpc>
            </a:pPr>
            <a:r>
              <a:rPr lang="en-US" sz="5125" dirty="0">
                <a:solidFill>
                  <a:srgbClr val="000000"/>
                </a:solidFill>
                <a:latin typeface="Open Sans"/>
                <a:ea typeface="Open Sans"/>
                <a:cs typeface="Open Sans"/>
                <a:sym typeface="Open Sans"/>
              </a:rPr>
              <a:t>Expanded Indications &amp; Concomitant Benefit</a:t>
            </a:r>
          </a:p>
        </p:txBody>
      </p:sp>
      <p:sp>
        <p:nvSpPr>
          <p:cNvPr id="3" name="TextBox 3"/>
          <p:cNvSpPr txBox="1"/>
          <p:nvPr/>
        </p:nvSpPr>
        <p:spPr>
          <a:xfrm>
            <a:off x="992238" y="2439886"/>
            <a:ext cx="5346497" cy="836613"/>
          </a:xfrm>
          <a:prstGeom prst="rect">
            <a:avLst/>
          </a:prstGeom>
        </p:spPr>
        <p:txBody>
          <a:bodyPr lIns="0" tIns="0" rIns="0" bIns="0" rtlCol="0" anchor="t">
            <a:spAutoFit/>
          </a:bodyPr>
          <a:lstStyle/>
          <a:p>
            <a:pPr algn="l">
              <a:lnSpc>
                <a:spcPts val="3312"/>
              </a:lnSpc>
            </a:pPr>
            <a:r>
              <a:rPr lang="en-US" sz="2562">
                <a:solidFill>
                  <a:srgbClr val="000000"/>
                </a:solidFill>
                <a:latin typeface="Open Sans"/>
                <a:ea typeface="Open Sans"/>
                <a:cs typeface="Open Sans"/>
                <a:sym typeface="Open Sans"/>
              </a:rPr>
              <a:t>Beyond Primary FI: Real-World Impact</a:t>
            </a:r>
          </a:p>
        </p:txBody>
      </p:sp>
      <p:sp>
        <p:nvSpPr>
          <p:cNvPr id="4" name="TextBox 4"/>
          <p:cNvSpPr txBox="1"/>
          <p:nvPr/>
        </p:nvSpPr>
        <p:spPr>
          <a:xfrm>
            <a:off x="992238" y="3497609"/>
            <a:ext cx="5346497" cy="1326804"/>
          </a:xfrm>
          <a:prstGeom prst="rect">
            <a:avLst/>
          </a:prstGeom>
        </p:spPr>
        <p:txBody>
          <a:bodyPr lIns="0" tIns="0" rIns="0" bIns="0" rtlCol="0" anchor="t">
            <a:spAutoFit/>
          </a:bodyPr>
          <a:lstStyle/>
          <a:p>
            <a:pPr algn="l">
              <a:lnSpc>
                <a:spcPts val="2062"/>
              </a:lnSpc>
            </a:pPr>
            <a:r>
              <a:rPr lang="en-US" sz="1750">
                <a:solidFill>
                  <a:srgbClr val="67534F"/>
                </a:solidFill>
                <a:latin typeface="Montserrat"/>
                <a:ea typeface="Montserrat"/>
                <a:cs typeface="Montserrat"/>
                <a:sym typeface="Montserrat"/>
              </a:rPr>
              <a:t>In a retrospective cohort of 52 patients with </a:t>
            </a:r>
            <a:r>
              <a:rPr lang="en-US" sz="1750" b="1">
                <a:solidFill>
                  <a:srgbClr val="67534F"/>
                </a:solidFill>
                <a:latin typeface="Montserrat Bold"/>
                <a:ea typeface="Montserrat Bold"/>
                <a:cs typeface="Montserrat Bold"/>
                <a:sym typeface="Montserrat Bold"/>
              </a:rPr>
              <a:t>refractory FI</a:t>
            </a:r>
            <a:r>
              <a:rPr lang="en-US" sz="1750">
                <a:solidFill>
                  <a:srgbClr val="67534F"/>
                </a:solidFill>
                <a:latin typeface="Montserrat"/>
                <a:ea typeface="Montserrat"/>
                <a:cs typeface="Montserrat"/>
                <a:sym typeface="Montserrat"/>
              </a:rPr>
              <a:t>, 48% had associated pelvic floor conditions (dyssynergic defecation, chronic proctalgia). SNM provided concomitant symptom improvement:</a:t>
            </a:r>
          </a:p>
        </p:txBody>
      </p:sp>
      <p:sp>
        <p:nvSpPr>
          <p:cNvPr id="5" name="TextBox 5"/>
          <p:cNvSpPr txBox="1"/>
          <p:nvPr/>
        </p:nvSpPr>
        <p:spPr>
          <a:xfrm>
            <a:off x="992238" y="4987681"/>
            <a:ext cx="5346497" cy="1188244"/>
          </a:xfrm>
          <a:prstGeom prst="rect">
            <a:avLst/>
          </a:prstGeom>
        </p:spPr>
        <p:txBody>
          <a:bodyPr lIns="0" tIns="0" rIns="0" bIns="0" rtlCol="0" anchor="t">
            <a:spAutoFit/>
          </a:bodyPr>
          <a:lstStyle/>
          <a:p>
            <a:pPr marL="263922" lvl="1" indent="-131961" algn="l">
              <a:lnSpc>
                <a:spcPts val="2062"/>
              </a:lnSpc>
              <a:buFont typeface="Arial"/>
              <a:buChar char="•"/>
            </a:pPr>
            <a:r>
              <a:rPr lang="en-US" sz="1750" b="1">
                <a:solidFill>
                  <a:srgbClr val="67534F"/>
                </a:solidFill>
                <a:latin typeface="Montserrat Bold"/>
                <a:ea typeface="Montserrat Bold"/>
                <a:cs typeface="Montserrat Bold"/>
                <a:sym typeface="Montserrat Bold"/>
              </a:rPr>
              <a:t>61%</a:t>
            </a:r>
            <a:r>
              <a:rPr lang="en-US" sz="1750">
                <a:solidFill>
                  <a:srgbClr val="67534F"/>
                </a:solidFill>
                <a:latin typeface="Montserrat"/>
                <a:ea typeface="Montserrat"/>
                <a:cs typeface="Montserrat"/>
                <a:sym typeface="Montserrat"/>
              </a:rPr>
              <a:t> — no longer experiencing difficulty evacuating</a:t>
            </a:r>
          </a:p>
          <a:p>
            <a:pPr marL="263922" lvl="1" indent="-131961" algn="l">
              <a:lnSpc>
                <a:spcPts val="2062"/>
              </a:lnSpc>
              <a:buFont typeface="Arial"/>
              <a:buChar char="•"/>
            </a:pPr>
            <a:r>
              <a:rPr lang="en-US" sz="1750" b="1">
                <a:solidFill>
                  <a:srgbClr val="67534F"/>
                </a:solidFill>
                <a:latin typeface="Montserrat Bold"/>
                <a:ea typeface="Montserrat Bold"/>
                <a:cs typeface="Montserrat Bold"/>
                <a:sym typeface="Montserrat Bold"/>
              </a:rPr>
              <a:t>67%</a:t>
            </a:r>
            <a:r>
              <a:rPr lang="en-US" sz="1750">
                <a:solidFill>
                  <a:srgbClr val="67534F"/>
                </a:solidFill>
                <a:latin typeface="Montserrat"/>
                <a:ea typeface="Montserrat"/>
                <a:cs typeface="Montserrat"/>
                <a:sym typeface="Montserrat"/>
              </a:rPr>
              <a:t> — resolved incomplete evacuation</a:t>
            </a:r>
          </a:p>
          <a:p>
            <a:pPr marL="263922" lvl="1" indent="-131961" algn="l">
              <a:lnSpc>
                <a:spcPts val="2062"/>
              </a:lnSpc>
              <a:buFont typeface="Arial"/>
              <a:buChar char="•"/>
            </a:pPr>
            <a:r>
              <a:rPr lang="en-US" sz="1750" b="1">
                <a:solidFill>
                  <a:srgbClr val="67534F"/>
                </a:solidFill>
                <a:latin typeface="Montserrat Bold"/>
                <a:ea typeface="Montserrat Bold"/>
                <a:cs typeface="Montserrat Bold"/>
                <a:sym typeface="Montserrat Bold"/>
              </a:rPr>
              <a:t>58%</a:t>
            </a:r>
            <a:r>
              <a:rPr lang="en-US" sz="1750">
                <a:solidFill>
                  <a:srgbClr val="67534F"/>
                </a:solidFill>
                <a:latin typeface="Montserrat"/>
                <a:ea typeface="Montserrat"/>
                <a:cs typeface="Montserrat"/>
                <a:sym typeface="Montserrat"/>
              </a:rPr>
              <a:t> — resolved proctalgia</a:t>
            </a:r>
          </a:p>
        </p:txBody>
      </p:sp>
      <p:sp>
        <p:nvSpPr>
          <p:cNvPr id="6" name="TextBox 6"/>
          <p:cNvSpPr txBox="1"/>
          <p:nvPr/>
        </p:nvSpPr>
        <p:spPr>
          <a:xfrm>
            <a:off x="992238" y="6339183"/>
            <a:ext cx="5346497" cy="530723"/>
          </a:xfrm>
          <a:prstGeom prst="rect">
            <a:avLst/>
          </a:prstGeom>
        </p:spPr>
        <p:txBody>
          <a:bodyPr lIns="0" tIns="0" rIns="0" bIns="0" rtlCol="0" anchor="t">
            <a:spAutoFit/>
          </a:bodyPr>
          <a:lstStyle/>
          <a:p>
            <a:pPr algn="l">
              <a:lnSpc>
                <a:spcPts val="2062"/>
              </a:lnSpc>
            </a:pPr>
            <a:r>
              <a:rPr lang="en-US" sz="1750" i="1">
                <a:solidFill>
                  <a:srgbClr val="67534F"/>
                </a:solidFill>
                <a:latin typeface="Montserrat Italics"/>
                <a:ea typeface="Montserrat Italics"/>
                <a:cs typeface="Montserrat Italics"/>
                <a:sym typeface="Montserrat Italics"/>
              </a:rPr>
              <a:t>(Bertucci Zoccali M et al. J Gastrointest Surg. 2024)</a:t>
            </a:r>
          </a:p>
        </p:txBody>
      </p:sp>
      <p:grpSp>
        <p:nvGrpSpPr>
          <p:cNvPr id="7" name="Group 7"/>
          <p:cNvGrpSpPr/>
          <p:nvPr/>
        </p:nvGrpSpPr>
        <p:grpSpPr>
          <a:xfrm>
            <a:off x="992238" y="7073951"/>
            <a:ext cx="5346497" cy="1841602"/>
            <a:chOff x="0" y="0"/>
            <a:chExt cx="7128662" cy="2455469"/>
          </a:xfrm>
        </p:grpSpPr>
        <p:sp>
          <p:nvSpPr>
            <p:cNvPr id="8" name="Freeform 8"/>
            <p:cNvSpPr/>
            <p:nvPr/>
          </p:nvSpPr>
          <p:spPr>
            <a:xfrm>
              <a:off x="0" y="0"/>
              <a:ext cx="7128637" cy="2455418"/>
            </a:xfrm>
            <a:custGeom>
              <a:avLst/>
              <a:gdLst/>
              <a:ahLst/>
              <a:cxnLst/>
              <a:rect l="l" t="t" r="r" b="b"/>
              <a:pathLst>
                <a:path w="7128637" h="2455418">
                  <a:moveTo>
                    <a:pt x="0" y="127000"/>
                  </a:moveTo>
                  <a:cubicBezTo>
                    <a:pt x="0" y="56896"/>
                    <a:pt x="56896" y="0"/>
                    <a:pt x="127000" y="0"/>
                  </a:cubicBezTo>
                  <a:lnTo>
                    <a:pt x="7001637" y="0"/>
                  </a:lnTo>
                  <a:cubicBezTo>
                    <a:pt x="7071741" y="0"/>
                    <a:pt x="7128637" y="56896"/>
                    <a:pt x="7128637" y="127000"/>
                  </a:cubicBezTo>
                  <a:lnTo>
                    <a:pt x="7128637" y="2328418"/>
                  </a:lnTo>
                  <a:cubicBezTo>
                    <a:pt x="7128637" y="2398522"/>
                    <a:pt x="7071741" y="2455418"/>
                    <a:pt x="7001637" y="2455418"/>
                  </a:cubicBezTo>
                  <a:lnTo>
                    <a:pt x="127000" y="2455418"/>
                  </a:lnTo>
                  <a:cubicBezTo>
                    <a:pt x="56896" y="2455418"/>
                    <a:pt x="0" y="2398522"/>
                    <a:pt x="0" y="2328418"/>
                  </a:cubicBezTo>
                  <a:close/>
                </a:path>
              </a:pathLst>
            </a:custGeom>
            <a:solidFill>
              <a:srgbClr val="B6D6FC"/>
            </a:solidFill>
          </p:spPr>
          <p:txBody>
            <a:bodyPr/>
            <a:lstStyle/>
            <a:p>
              <a:endParaRPr lang="it-IT"/>
            </a:p>
          </p:txBody>
        </p:sp>
      </p:grpSp>
      <p:grpSp>
        <p:nvGrpSpPr>
          <p:cNvPr id="9" name="Group 9"/>
          <p:cNvGrpSpPr/>
          <p:nvPr/>
        </p:nvGrpSpPr>
        <p:grpSpPr>
          <a:xfrm>
            <a:off x="1219048" y="7368483"/>
            <a:ext cx="283521" cy="226809"/>
            <a:chOff x="0" y="0"/>
            <a:chExt cx="378028" cy="302412"/>
          </a:xfrm>
        </p:grpSpPr>
        <p:sp>
          <p:nvSpPr>
            <p:cNvPr id="10" name="Freeform 10" descr="preencoded.png"/>
            <p:cNvSpPr/>
            <p:nvPr/>
          </p:nvSpPr>
          <p:spPr>
            <a:xfrm>
              <a:off x="0" y="0"/>
              <a:ext cx="378079" cy="302387"/>
            </a:xfrm>
            <a:custGeom>
              <a:avLst/>
              <a:gdLst/>
              <a:ahLst/>
              <a:cxnLst/>
              <a:rect l="l" t="t" r="r" b="b"/>
              <a:pathLst>
                <a:path w="378079" h="302387">
                  <a:moveTo>
                    <a:pt x="0" y="0"/>
                  </a:moveTo>
                  <a:lnTo>
                    <a:pt x="378079" y="0"/>
                  </a:lnTo>
                  <a:lnTo>
                    <a:pt x="378079" y="302387"/>
                  </a:lnTo>
                  <a:lnTo>
                    <a:pt x="0" y="302387"/>
                  </a:lnTo>
                  <a:lnTo>
                    <a:pt x="0" y="0"/>
                  </a:lnTo>
                  <a:close/>
                </a:path>
              </a:pathLst>
            </a:custGeom>
            <a:blipFill>
              <a:blip r:embed="rId3"/>
              <a:stretch>
                <a:fillRect r="13" b="-8"/>
              </a:stretch>
            </a:blipFill>
          </p:spPr>
          <p:txBody>
            <a:bodyPr/>
            <a:lstStyle/>
            <a:p>
              <a:endParaRPr lang="it-IT"/>
            </a:p>
          </p:txBody>
        </p:sp>
      </p:grpSp>
      <p:sp>
        <p:nvSpPr>
          <p:cNvPr id="11" name="TextBox 11"/>
          <p:cNvSpPr txBox="1"/>
          <p:nvPr/>
        </p:nvSpPr>
        <p:spPr>
          <a:xfrm>
            <a:off x="1729378" y="7312076"/>
            <a:ext cx="4382538" cy="1326804"/>
          </a:xfrm>
          <a:prstGeom prst="rect">
            <a:avLst/>
          </a:prstGeom>
        </p:spPr>
        <p:txBody>
          <a:bodyPr lIns="0" tIns="0" rIns="0" bIns="0" rtlCol="0" anchor="t">
            <a:spAutoFit/>
          </a:bodyPr>
          <a:lstStyle/>
          <a:p>
            <a:pPr algn="l">
              <a:lnSpc>
                <a:spcPts val="2062"/>
              </a:lnSpc>
            </a:pPr>
            <a:r>
              <a:rPr lang="en-US" sz="1750">
                <a:solidFill>
                  <a:srgbClr val="000000"/>
                </a:solidFill>
                <a:latin typeface="Montserrat"/>
                <a:ea typeface="Montserrat"/>
                <a:cs typeface="Montserrat"/>
                <a:sym typeface="Montserrat"/>
              </a:rPr>
              <a:t>In patients with </a:t>
            </a:r>
            <a:r>
              <a:rPr lang="en-US" sz="1750" b="1">
                <a:solidFill>
                  <a:srgbClr val="000000"/>
                </a:solidFill>
                <a:latin typeface="Montserrat Bold"/>
                <a:ea typeface="Montserrat Bold"/>
                <a:cs typeface="Montserrat Bold"/>
                <a:sym typeface="Montserrat Bold"/>
              </a:rPr>
              <a:t>combined uro-proctological dysfunction</a:t>
            </a:r>
            <a:r>
              <a:rPr lang="en-US" sz="1750">
                <a:solidFill>
                  <a:srgbClr val="000000"/>
                </a:solidFill>
                <a:latin typeface="Montserrat"/>
                <a:ea typeface="Montserrat"/>
                <a:cs typeface="Montserrat"/>
                <a:sym typeface="Montserrat"/>
              </a:rPr>
              <a:t>, SNM acts simultaneously on multiple systems — making it the ideal single intervention for complex pelvic floor disease.</a:t>
            </a:r>
          </a:p>
        </p:txBody>
      </p:sp>
      <p:sp>
        <p:nvSpPr>
          <p:cNvPr id="12" name="TextBox 12"/>
          <p:cNvSpPr txBox="1"/>
          <p:nvPr/>
        </p:nvSpPr>
        <p:spPr>
          <a:xfrm>
            <a:off x="6892233" y="2433199"/>
            <a:ext cx="3260522" cy="417512"/>
          </a:xfrm>
          <a:prstGeom prst="rect">
            <a:avLst/>
          </a:prstGeom>
        </p:spPr>
        <p:txBody>
          <a:bodyPr lIns="0" tIns="0" rIns="0" bIns="0" rtlCol="0" anchor="t">
            <a:spAutoFit/>
          </a:bodyPr>
          <a:lstStyle/>
          <a:p>
            <a:pPr algn="l">
              <a:lnSpc>
                <a:spcPts val="3312"/>
              </a:lnSpc>
            </a:pPr>
            <a:r>
              <a:rPr lang="en-US" sz="2562">
                <a:solidFill>
                  <a:srgbClr val="000000"/>
                </a:solidFill>
                <a:latin typeface="Open Sans"/>
                <a:ea typeface="Open Sans"/>
                <a:cs typeface="Open Sans"/>
                <a:sym typeface="Open Sans"/>
              </a:rPr>
              <a:t>LARS: RCT Evidence</a:t>
            </a:r>
          </a:p>
        </p:txBody>
      </p:sp>
      <p:grpSp>
        <p:nvGrpSpPr>
          <p:cNvPr id="13" name="Group 13"/>
          <p:cNvGrpSpPr/>
          <p:nvPr/>
        </p:nvGrpSpPr>
        <p:grpSpPr>
          <a:xfrm>
            <a:off x="6892233" y="3089672"/>
            <a:ext cx="8322764" cy="3703139"/>
            <a:chOff x="0" y="0"/>
            <a:chExt cx="11097019" cy="4937519"/>
          </a:xfrm>
        </p:grpSpPr>
        <p:sp>
          <p:nvSpPr>
            <p:cNvPr id="14" name="Freeform 14" descr="preencoded.png"/>
            <p:cNvSpPr/>
            <p:nvPr/>
          </p:nvSpPr>
          <p:spPr>
            <a:xfrm>
              <a:off x="0" y="0"/>
              <a:ext cx="11097006" cy="4937506"/>
            </a:xfrm>
            <a:custGeom>
              <a:avLst/>
              <a:gdLst/>
              <a:ahLst/>
              <a:cxnLst/>
              <a:rect l="l" t="t" r="r" b="b"/>
              <a:pathLst>
                <a:path w="11097006" h="4937506">
                  <a:moveTo>
                    <a:pt x="0" y="0"/>
                  </a:moveTo>
                  <a:lnTo>
                    <a:pt x="11097006" y="0"/>
                  </a:lnTo>
                  <a:lnTo>
                    <a:pt x="11097006" y="4937506"/>
                  </a:lnTo>
                  <a:lnTo>
                    <a:pt x="0" y="4937506"/>
                  </a:lnTo>
                  <a:lnTo>
                    <a:pt x="0" y="0"/>
                  </a:lnTo>
                  <a:close/>
                </a:path>
              </a:pathLst>
            </a:custGeom>
            <a:blipFill>
              <a:blip r:embed="rId4"/>
              <a:stretch>
                <a:fillRect t="-15" b="-15"/>
              </a:stretch>
            </a:blipFill>
          </p:spPr>
          <p:txBody>
            <a:bodyPr/>
            <a:lstStyle/>
            <a:p>
              <a:endParaRPr lang="it-IT"/>
            </a:p>
          </p:txBody>
        </p:sp>
      </p:grpSp>
      <p:sp>
        <p:nvSpPr>
          <p:cNvPr id="15" name="TextBox 15"/>
          <p:cNvSpPr txBox="1"/>
          <p:nvPr/>
        </p:nvSpPr>
        <p:spPr>
          <a:xfrm>
            <a:off x="6892233" y="6996855"/>
            <a:ext cx="10403529" cy="796080"/>
          </a:xfrm>
          <a:prstGeom prst="rect">
            <a:avLst/>
          </a:prstGeom>
        </p:spPr>
        <p:txBody>
          <a:bodyPr lIns="0" tIns="0" rIns="0" bIns="0" rtlCol="0" anchor="t">
            <a:spAutoFit/>
          </a:bodyPr>
          <a:lstStyle/>
          <a:p>
            <a:pPr algn="l">
              <a:lnSpc>
                <a:spcPts val="2062"/>
              </a:lnSpc>
            </a:pPr>
            <a:r>
              <a:rPr lang="en-US" sz="1750">
                <a:solidFill>
                  <a:srgbClr val="67534F"/>
                </a:solidFill>
                <a:latin typeface="Montserrat"/>
                <a:ea typeface="Montserrat"/>
                <a:cs typeface="Montserrat"/>
                <a:sym typeface="Montserrat"/>
              </a:rPr>
              <a:t>In a crossover RCT, all patients showed symptom reduction — with </a:t>
            </a:r>
            <a:r>
              <a:rPr lang="en-US" sz="1750" b="1">
                <a:solidFill>
                  <a:srgbClr val="67534F"/>
                </a:solidFill>
                <a:latin typeface="Montserrat Bold"/>
                <a:ea typeface="Montserrat Bold"/>
                <a:cs typeface="Montserrat Bold"/>
                <a:sym typeface="Montserrat Bold"/>
              </a:rPr>
              <a:t>better performance when the generator was active</a:t>
            </a:r>
            <a:r>
              <a:rPr lang="en-US" sz="1750">
                <a:solidFill>
                  <a:srgbClr val="67534F"/>
                </a:solidFill>
                <a:latin typeface="Montserrat"/>
                <a:ea typeface="Montserrat"/>
                <a:cs typeface="Montserrat"/>
                <a:sym typeface="Montserrat"/>
              </a:rPr>
              <a:t>. 70% reported HRQoL improvement. </a:t>
            </a:r>
            <a:r>
              <a:rPr lang="en-US" sz="1750" i="1">
                <a:solidFill>
                  <a:srgbClr val="67534F"/>
                </a:solidFill>
                <a:latin typeface="Montserrat Italics"/>
                <a:ea typeface="Montserrat Italics"/>
                <a:cs typeface="Montserrat Italics"/>
                <a:sym typeface="Montserrat Italics"/>
              </a:rPr>
              <a:t>(Marinello et al. DCR 2024)</a:t>
            </a:r>
          </a:p>
        </p:txBody>
      </p:sp>
      <p:grpSp>
        <p:nvGrpSpPr>
          <p:cNvPr id="16" name="Group 16"/>
          <p:cNvGrpSpPr/>
          <p:nvPr/>
        </p:nvGrpSpPr>
        <p:grpSpPr>
          <a:xfrm>
            <a:off x="14062748" y="1690583"/>
            <a:ext cx="3939454" cy="2390099"/>
            <a:chOff x="0" y="0"/>
            <a:chExt cx="5252606" cy="3186798"/>
          </a:xfrm>
        </p:grpSpPr>
        <p:sp>
          <p:nvSpPr>
            <p:cNvPr id="17" name="Freeform 17"/>
            <p:cNvSpPr/>
            <p:nvPr/>
          </p:nvSpPr>
          <p:spPr>
            <a:xfrm>
              <a:off x="0" y="0"/>
              <a:ext cx="5252593" cy="3186811"/>
            </a:xfrm>
            <a:custGeom>
              <a:avLst/>
              <a:gdLst/>
              <a:ahLst/>
              <a:cxnLst/>
              <a:rect l="l" t="t" r="r" b="b"/>
              <a:pathLst>
                <a:path w="5252593" h="3186811">
                  <a:moveTo>
                    <a:pt x="0" y="0"/>
                  </a:moveTo>
                  <a:lnTo>
                    <a:pt x="5252593" y="0"/>
                  </a:lnTo>
                  <a:lnTo>
                    <a:pt x="5252593" y="3186811"/>
                  </a:lnTo>
                  <a:lnTo>
                    <a:pt x="0" y="3186811"/>
                  </a:lnTo>
                  <a:lnTo>
                    <a:pt x="0" y="0"/>
                  </a:lnTo>
                  <a:close/>
                </a:path>
              </a:pathLst>
            </a:custGeom>
            <a:blipFill>
              <a:blip r:embed="rId5"/>
              <a:stretch>
                <a:fillRect/>
              </a:stretch>
            </a:blipFill>
          </p:spPr>
          <p:txBody>
            <a:bodyPr/>
            <a:lstStyle/>
            <a:p>
              <a:endParaRPr lang="it-IT"/>
            </a:p>
          </p:txBody>
        </p:sp>
      </p:grpSp>
      <p:grpSp>
        <p:nvGrpSpPr>
          <p:cNvPr id="18" name="Group 18"/>
          <p:cNvGrpSpPr/>
          <p:nvPr/>
        </p:nvGrpSpPr>
        <p:grpSpPr>
          <a:xfrm>
            <a:off x="14793535" y="7572327"/>
            <a:ext cx="3316929" cy="2528106"/>
            <a:chOff x="0" y="0"/>
            <a:chExt cx="4422572" cy="3370809"/>
          </a:xfrm>
        </p:grpSpPr>
        <p:sp>
          <p:nvSpPr>
            <p:cNvPr id="19" name="Freeform 19"/>
            <p:cNvSpPr/>
            <p:nvPr/>
          </p:nvSpPr>
          <p:spPr>
            <a:xfrm>
              <a:off x="0" y="0"/>
              <a:ext cx="4422521" cy="3370834"/>
            </a:xfrm>
            <a:custGeom>
              <a:avLst/>
              <a:gdLst/>
              <a:ahLst/>
              <a:cxnLst/>
              <a:rect l="l" t="t" r="r" b="b"/>
              <a:pathLst>
                <a:path w="4422521" h="3370834">
                  <a:moveTo>
                    <a:pt x="0" y="0"/>
                  </a:moveTo>
                  <a:lnTo>
                    <a:pt x="4422521" y="0"/>
                  </a:lnTo>
                  <a:lnTo>
                    <a:pt x="4422521" y="3370834"/>
                  </a:lnTo>
                  <a:lnTo>
                    <a:pt x="0" y="3370834"/>
                  </a:lnTo>
                  <a:lnTo>
                    <a:pt x="0" y="0"/>
                  </a:lnTo>
                  <a:close/>
                </a:path>
              </a:pathLst>
            </a:custGeom>
            <a:blipFill>
              <a:blip r:embed="rId6"/>
              <a:stretch>
                <a:fillRect r="-1"/>
              </a:stretch>
            </a:blipFill>
          </p:spPr>
          <p:txBody>
            <a:bodyPr/>
            <a:lstStyle/>
            <a:p>
              <a:endParaRPr lang="it-IT"/>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7430" y="7913103"/>
            <a:ext cx="4554560" cy="898941"/>
          </a:xfrm>
          <a:prstGeom prst="rect">
            <a:avLst/>
          </a:prstGeom>
        </p:spPr>
        <p:txBody>
          <a:bodyPr lIns="0" tIns="0" rIns="0" bIns="0" rtlCol="0" anchor="t">
            <a:spAutoFit/>
          </a:bodyPr>
          <a:lstStyle/>
          <a:p>
            <a:pPr algn="l">
              <a:lnSpc>
                <a:spcPts val="1650"/>
              </a:lnSpc>
            </a:pPr>
            <a:r>
              <a:rPr lang="en-US" sz="1375">
                <a:solidFill>
                  <a:srgbClr val="000000"/>
                </a:solidFill>
                <a:latin typeface="Calibri (MS)"/>
                <a:ea typeface="Calibri (MS)"/>
                <a:cs typeface="Calibri (MS)"/>
                <a:sym typeface="Calibri (MS)"/>
              </a:rPr>
              <a:t>[1] Assmann SL et al. United European Gastroenterol J. 2022 Apr;10(3):251-286. doi: 10.1002/ueg2.12213. Epub 2022 Mar 18. Erratum in: United European Gastroenterol J. 2022 Jul;10(6):606-607 </a:t>
            </a:r>
          </a:p>
        </p:txBody>
      </p:sp>
      <p:grpSp>
        <p:nvGrpSpPr>
          <p:cNvPr id="3" name="Group 3"/>
          <p:cNvGrpSpPr/>
          <p:nvPr/>
        </p:nvGrpSpPr>
        <p:grpSpPr>
          <a:xfrm>
            <a:off x="5181600" y="2743910"/>
            <a:ext cx="13294900" cy="6804308"/>
            <a:chOff x="0" y="0"/>
            <a:chExt cx="17726533" cy="9072410"/>
          </a:xfrm>
        </p:grpSpPr>
        <p:sp>
          <p:nvSpPr>
            <p:cNvPr id="4" name="Freeform 4"/>
            <p:cNvSpPr/>
            <p:nvPr/>
          </p:nvSpPr>
          <p:spPr>
            <a:xfrm>
              <a:off x="0" y="0"/>
              <a:ext cx="17726533" cy="9072372"/>
            </a:xfrm>
            <a:custGeom>
              <a:avLst/>
              <a:gdLst/>
              <a:ahLst/>
              <a:cxnLst/>
              <a:rect l="l" t="t" r="r" b="b"/>
              <a:pathLst>
                <a:path w="17726533" h="9072372">
                  <a:moveTo>
                    <a:pt x="0" y="0"/>
                  </a:moveTo>
                  <a:lnTo>
                    <a:pt x="17726533" y="0"/>
                  </a:lnTo>
                  <a:lnTo>
                    <a:pt x="17726533" y="9072372"/>
                  </a:lnTo>
                  <a:lnTo>
                    <a:pt x="0" y="9072372"/>
                  </a:lnTo>
                  <a:lnTo>
                    <a:pt x="0" y="0"/>
                  </a:lnTo>
                  <a:close/>
                </a:path>
              </a:pathLst>
            </a:custGeom>
            <a:blipFill>
              <a:blip r:embed="rId2"/>
              <a:stretch>
                <a:fillRect/>
              </a:stretch>
            </a:blipFill>
          </p:spPr>
          <p:txBody>
            <a:bodyPr/>
            <a:lstStyle/>
            <a:p>
              <a:endParaRPr lang="it-IT"/>
            </a:p>
          </p:txBody>
        </p:sp>
      </p:grpSp>
      <p:grpSp>
        <p:nvGrpSpPr>
          <p:cNvPr id="5" name="Group 5"/>
          <p:cNvGrpSpPr/>
          <p:nvPr/>
        </p:nvGrpSpPr>
        <p:grpSpPr>
          <a:xfrm>
            <a:off x="0" y="0"/>
            <a:ext cx="8322069" cy="4379024"/>
            <a:chOff x="0" y="0"/>
            <a:chExt cx="11096092" cy="5838698"/>
          </a:xfrm>
        </p:grpSpPr>
        <p:sp>
          <p:nvSpPr>
            <p:cNvPr id="6" name="Freeform 6"/>
            <p:cNvSpPr/>
            <p:nvPr/>
          </p:nvSpPr>
          <p:spPr>
            <a:xfrm>
              <a:off x="0" y="0"/>
              <a:ext cx="11096117" cy="5838698"/>
            </a:xfrm>
            <a:custGeom>
              <a:avLst/>
              <a:gdLst/>
              <a:ahLst/>
              <a:cxnLst/>
              <a:rect l="l" t="t" r="r" b="b"/>
              <a:pathLst>
                <a:path w="11096117" h="5838698">
                  <a:moveTo>
                    <a:pt x="0" y="0"/>
                  </a:moveTo>
                  <a:lnTo>
                    <a:pt x="11096117" y="0"/>
                  </a:lnTo>
                  <a:lnTo>
                    <a:pt x="11096117" y="5838698"/>
                  </a:lnTo>
                  <a:lnTo>
                    <a:pt x="0" y="5838698"/>
                  </a:lnTo>
                  <a:lnTo>
                    <a:pt x="0" y="0"/>
                  </a:lnTo>
                  <a:close/>
                </a:path>
              </a:pathLst>
            </a:custGeom>
            <a:blipFill>
              <a:blip r:embed="rId3"/>
              <a:stretch>
                <a:fillRect/>
              </a:stretch>
            </a:blipFill>
          </p:spPr>
          <p:txBody>
            <a:bodyPr/>
            <a:lstStyle/>
            <a:p>
              <a:endParaRPr lang="it-IT"/>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057091435"/>
              </p:ext>
            </p:extLst>
          </p:nvPr>
        </p:nvGraphicFramePr>
        <p:xfrm>
          <a:off x="1819776" y="2740974"/>
          <a:ext cx="15017750" cy="6822126"/>
        </p:xfrm>
        <a:graphic>
          <a:graphicData uri="http://schemas.openxmlformats.org/drawingml/2006/table">
            <a:tbl>
              <a:tblPr/>
              <a:tblGrid>
                <a:gridCol w="9231621">
                  <a:extLst>
                    <a:ext uri="{9D8B030D-6E8A-4147-A177-3AD203B41FA5}">
                      <a16:colId xmlns:a16="http://schemas.microsoft.com/office/drawing/2014/main" val="20000"/>
                    </a:ext>
                  </a:extLst>
                </a:gridCol>
                <a:gridCol w="2390654">
                  <a:extLst>
                    <a:ext uri="{9D8B030D-6E8A-4147-A177-3AD203B41FA5}">
                      <a16:colId xmlns:a16="http://schemas.microsoft.com/office/drawing/2014/main" val="20001"/>
                    </a:ext>
                  </a:extLst>
                </a:gridCol>
                <a:gridCol w="3395475">
                  <a:extLst>
                    <a:ext uri="{9D8B030D-6E8A-4147-A177-3AD203B41FA5}">
                      <a16:colId xmlns:a16="http://schemas.microsoft.com/office/drawing/2014/main" val="20002"/>
                    </a:ext>
                  </a:extLst>
                </a:gridCol>
              </a:tblGrid>
              <a:tr h="460375">
                <a:tc>
                  <a:txBody>
                    <a:bodyPr/>
                    <a:lstStyle/>
                    <a:p>
                      <a:pPr algn="l">
                        <a:lnSpc>
                          <a:spcPts val="1679"/>
                        </a:lnSpc>
                        <a:defRPr/>
                      </a:pP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100"/>
                        </a:lnSpc>
                        <a:defRPr/>
                      </a:pPr>
                      <a:r>
                        <a:rPr lang="en-US" sz="1750">
                          <a:solidFill>
                            <a:srgbClr val="000000"/>
                          </a:solidFill>
                          <a:latin typeface="Calibri (MS)"/>
                          <a:ea typeface="Calibri (MS)"/>
                          <a:cs typeface="Calibri (MS)"/>
                          <a:sym typeface="Calibri (MS)"/>
                        </a:rPr>
                        <a:t>Recommendation strength</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100"/>
                        </a:lnSpc>
                        <a:defRPr/>
                      </a:pPr>
                      <a:r>
                        <a:rPr lang="en-US" sz="1750">
                          <a:solidFill>
                            <a:srgbClr val="000000"/>
                          </a:solidFill>
                          <a:latin typeface="Calibri (MS)"/>
                          <a:ea typeface="Calibri (MS)"/>
                          <a:cs typeface="Calibri (MS)"/>
                          <a:sym typeface="Calibri (MS)"/>
                        </a:rPr>
                        <a:t>Grade quality of evidence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0375">
                <a:tc>
                  <a:txBody>
                    <a:bodyPr/>
                    <a:lstStyle/>
                    <a:p>
                      <a:pPr algn="l">
                        <a:lnSpc>
                          <a:spcPts val="2999"/>
                        </a:lnSpc>
                        <a:defRPr/>
                      </a:pPr>
                      <a:r>
                        <a:rPr lang="en-US" sz="2499" b="1">
                          <a:solidFill>
                            <a:srgbClr val="000000"/>
                          </a:solidFill>
                          <a:latin typeface="Calibri (MS) Bold"/>
                          <a:ea typeface="Calibri (MS) Bold"/>
                          <a:cs typeface="Calibri (MS) Bold"/>
                          <a:sym typeface="Calibri (MS) Bold"/>
                        </a:rPr>
                        <a:t>Biofeedback</a:t>
                      </a:r>
                      <a:r>
                        <a:rPr lang="en-US" sz="2499">
                          <a:solidFill>
                            <a:srgbClr val="000000"/>
                          </a:solidFill>
                          <a:latin typeface="Calibri (MS)"/>
                          <a:ea typeface="Calibri (MS)"/>
                          <a:cs typeface="Calibri (MS)"/>
                          <a:sym typeface="Calibri (MS)"/>
                        </a:rPr>
                        <a:t> may be considered for patients with FI.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0375">
                <a:tc>
                  <a:txBody>
                    <a:bodyPr/>
                    <a:lstStyle/>
                    <a:p>
                      <a:pPr algn="l">
                        <a:lnSpc>
                          <a:spcPts val="2999"/>
                        </a:lnSpc>
                        <a:defRPr/>
                      </a:pPr>
                      <a:r>
                        <a:rPr lang="en-US" sz="2499">
                          <a:solidFill>
                            <a:srgbClr val="000000"/>
                          </a:solidFill>
                          <a:latin typeface="Calibri (MS)"/>
                          <a:ea typeface="Calibri (MS)"/>
                          <a:cs typeface="Calibri (MS)"/>
                          <a:sym typeface="Calibri (MS)"/>
                        </a:rPr>
                        <a:t>Vaginal mechanical inserts are not routinely recommended for FI.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Very 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0375">
                <a:tc>
                  <a:txBody>
                    <a:bodyPr/>
                    <a:lstStyle/>
                    <a:p>
                      <a:pPr algn="l">
                        <a:lnSpc>
                          <a:spcPts val="2999"/>
                        </a:lnSpc>
                        <a:defRPr/>
                      </a:pPr>
                      <a:r>
                        <a:rPr lang="en-US" sz="2499" b="1">
                          <a:solidFill>
                            <a:srgbClr val="000000"/>
                          </a:solidFill>
                          <a:latin typeface="Calibri (MS) Bold"/>
                          <a:ea typeface="Calibri (MS) Bold"/>
                          <a:cs typeface="Calibri (MS) Bold"/>
                          <a:sym typeface="Calibri (MS) Bold"/>
                        </a:rPr>
                        <a:t>Anal mechanical insert devices </a:t>
                      </a:r>
                      <a:r>
                        <a:rPr lang="en-US" sz="2499">
                          <a:solidFill>
                            <a:srgbClr val="000000"/>
                          </a:solidFill>
                          <a:latin typeface="Calibri (MS)"/>
                          <a:ea typeface="Calibri (MS)"/>
                          <a:cs typeface="Calibri (MS)"/>
                          <a:sym typeface="Calibri (MS)"/>
                        </a:rPr>
                        <a:t>are not routinely recommended for FI.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p>
                      <a:pPr algn="l">
                        <a:lnSpc>
                          <a:spcPts val="2999"/>
                        </a:lnSpc>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Very 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0375">
                <a:tc>
                  <a:txBody>
                    <a:bodyPr/>
                    <a:lstStyle/>
                    <a:p>
                      <a:pPr algn="l">
                        <a:lnSpc>
                          <a:spcPts val="2999"/>
                        </a:lnSpc>
                        <a:defRPr/>
                      </a:pPr>
                      <a:r>
                        <a:rPr lang="en-US" sz="2499" b="1">
                          <a:solidFill>
                            <a:srgbClr val="000000"/>
                          </a:solidFill>
                          <a:latin typeface="Calibri (MS) Bold"/>
                          <a:ea typeface="Calibri (MS) Bold"/>
                          <a:cs typeface="Calibri (MS) Bold"/>
                          <a:sym typeface="Calibri (MS) Bold"/>
                        </a:rPr>
                        <a:t>Anal sphincteroplasty </a:t>
                      </a:r>
                      <a:r>
                        <a:rPr lang="en-US" sz="2499">
                          <a:solidFill>
                            <a:srgbClr val="000000"/>
                          </a:solidFill>
                          <a:latin typeface="Calibri (MS)"/>
                          <a:ea typeface="Calibri (MS)"/>
                          <a:cs typeface="Calibri (MS)"/>
                          <a:sym typeface="Calibri (MS)"/>
                        </a:rPr>
                        <a:t>may be considered in patients with a defect in the external anal sphincter, </a:t>
                      </a:r>
                      <a:r>
                        <a:rPr lang="en-US" sz="2499" b="1">
                          <a:solidFill>
                            <a:srgbClr val="000000"/>
                          </a:solidFill>
                          <a:latin typeface="Calibri (MS) Bold"/>
                          <a:ea typeface="Calibri (MS) Bold"/>
                          <a:cs typeface="Calibri (MS) Bold"/>
                          <a:sym typeface="Calibri (MS) Bold"/>
                        </a:rPr>
                        <a:t>but clinical results often deteriorate over time.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p>
                      <a:pPr algn="l">
                        <a:lnSpc>
                          <a:spcPts val="2999"/>
                        </a:lnSpc>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0375">
                <a:tc>
                  <a:txBody>
                    <a:bodyPr/>
                    <a:lstStyle/>
                    <a:p>
                      <a:pPr algn="l">
                        <a:lnSpc>
                          <a:spcPts val="2999"/>
                        </a:lnSpc>
                        <a:defRPr/>
                      </a:pPr>
                      <a:r>
                        <a:rPr lang="en-US" sz="2499" dirty="0">
                          <a:solidFill>
                            <a:srgbClr val="000000"/>
                          </a:solidFill>
                          <a:latin typeface="Calibri (MS)"/>
                          <a:ea typeface="Calibri (MS)"/>
                          <a:cs typeface="Calibri (MS)"/>
                          <a:sym typeface="Calibri (MS)"/>
                        </a:rPr>
                        <a:t>Repeat anal sphincter reconstruction after a failed overlapping sphincteroplasty should generally be avoided.</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Very 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0375">
                <a:tc>
                  <a:txBody>
                    <a:bodyPr/>
                    <a:lstStyle/>
                    <a:p>
                      <a:pPr algn="l">
                        <a:lnSpc>
                          <a:spcPts val="2999"/>
                        </a:lnSpc>
                        <a:defRPr/>
                      </a:pPr>
                      <a:r>
                        <a:rPr lang="en-US" sz="2499" b="1">
                          <a:solidFill>
                            <a:srgbClr val="000000"/>
                          </a:solidFill>
                          <a:latin typeface="Calibri (MS) Bold"/>
                          <a:ea typeface="Calibri (MS) Bold"/>
                          <a:cs typeface="Calibri (MS) Bold"/>
                          <a:sym typeface="Calibri (MS) Bold"/>
                        </a:rPr>
                        <a:t>Sacral neuromodulation may be considered as a first-line surgical option for incontinent patients with or without sphincter defects.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Low</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0375">
                <a:tc>
                  <a:txBody>
                    <a:bodyPr/>
                    <a:lstStyle/>
                    <a:p>
                      <a:pPr algn="l">
                        <a:lnSpc>
                          <a:spcPts val="2999"/>
                        </a:lnSpc>
                        <a:defRPr/>
                      </a:pPr>
                      <a:r>
                        <a:rPr lang="en-US" sz="2499">
                          <a:solidFill>
                            <a:srgbClr val="000000"/>
                          </a:solidFill>
                          <a:latin typeface="Calibri (MS)"/>
                          <a:ea typeface="Calibri (MS)"/>
                          <a:cs typeface="Calibri (MS)"/>
                          <a:sym typeface="Calibri (MS)"/>
                        </a:rPr>
                        <a:t>Injection of </a:t>
                      </a:r>
                      <a:r>
                        <a:rPr lang="en-US" sz="2499" b="1">
                          <a:solidFill>
                            <a:srgbClr val="000000"/>
                          </a:solidFill>
                          <a:latin typeface="Calibri (MS) Bold"/>
                          <a:ea typeface="Calibri (MS) Bold"/>
                          <a:cs typeface="Calibri (MS) Bold"/>
                          <a:sym typeface="Calibri (MS) Bold"/>
                        </a:rPr>
                        <a:t>biocompatible bulking agents </a:t>
                      </a:r>
                      <a:r>
                        <a:rPr lang="en-US" sz="2499">
                          <a:solidFill>
                            <a:srgbClr val="000000"/>
                          </a:solidFill>
                          <a:latin typeface="Calibri (MS)"/>
                          <a:ea typeface="Calibri (MS)"/>
                          <a:cs typeface="Calibri (MS)"/>
                          <a:sym typeface="Calibri (MS)"/>
                        </a:rPr>
                        <a:t>into the anal canal is not routinely recommended for the treatment of FI.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a:solidFill>
                            <a:srgbClr val="000000"/>
                          </a:solidFill>
                          <a:latin typeface="Calibri (MS)"/>
                          <a:ea typeface="Calibri (MS)"/>
                          <a:cs typeface="Calibri (MS)"/>
                          <a:sym typeface="Calibri (MS)"/>
                        </a:rPr>
                        <a:t>Conditional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2999"/>
                        </a:lnSpc>
                        <a:defRPr/>
                      </a:pPr>
                      <a:r>
                        <a:rPr lang="en-US" sz="2499" dirty="0">
                          <a:solidFill>
                            <a:srgbClr val="000000"/>
                          </a:solidFill>
                          <a:latin typeface="Calibri (MS)"/>
                          <a:ea typeface="Calibri (MS)"/>
                          <a:cs typeface="Calibri (MS)"/>
                          <a:sym typeface="Calibri (MS)"/>
                        </a:rPr>
                        <a:t>Low</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276594" y="266590"/>
            <a:ext cx="17097005" cy="1600310"/>
          </a:xfrm>
          <a:prstGeom prst="rect">
            <a:avLst/>
          </a:prstGeom>
        </p:spPr>
        <p:txBody>
          <a:bodyPr wrap="square" lIns="0" tIns="0" rIns="0" bIns="0" rtlCol="0" anchor="t">
            <a:spAutoFit/>
          </a:bodyPr>
          <a:lstStyle/>
          <a:p>
            <a:pPr algn="ctr">
              <a:lnSpc>
                <a:spcPts val="6625"/>
              </a:lnSpc>
            </a:pPr>
            <a:r>
              <a:rPr lang="en-US" sz="3600" b="1" dirty="0">
                <a:solidFill>
                  <a:schemeClr val="tx2"/>
                </a:solidFill>
                <a:latin typeface="Open Sans"/>
                <a:ea typeface="Open Sans"/>
                <a:cs typeface="Open Sans"/>
                <a:sym typeface="Open Sans"/>
              </a:rPr>
              <a:t>The American Society of Colon and Rectal Surgeons Clinical Practice</a:t>
            </a:r>
          </a:p>
          <a:p>
            <a:pPr algn="ctr">
              <a:lnSpc>
                <a:spcPts val="6625"/>
              </a:lnSpc>
            </a:pPr>
            <a:r>
              <a:rPr lang="en-US" sz="3600" b="1" dirty="0">
                <a:solidFill>
                  <a:schemeClr val="tx2"/>
                </a:solidFill>
                <a:latin typeface="Open Sans"/>
                <a:ea typeface="Open Sans"/>
                <a:cs typeface="Open Sans"/>
                <a:sym typeface="Open Sans"/>
              </a:rPr>
              <a:t>Guidelines for the Management of Fecal Incontinence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618136" y="752476"/>
            <a:ext cx="6593010" cy="25743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400" b="1" kern="1200">
                <a:solidFill>
                  <a:schemeClr val="tx1"/>
                </a:solidFill>
                <a:latin typeface="+mj-lt"/>
                <a:ea typeface="+mj-ea"/>
                <a:cs typeface="+mj-cs"/>
                <a:sym typeface="Open Sans Bold"/>
              </a:rPr>
              <a:t>Predictors of SNM for FI</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ECB0402F-A691-5D66-AF26-35AFFA40A1CD}"/>
              </a:ext>
            </a:extLst>
          </p:cNvPr>
          <p:cNvPicPr>
            <a:picLocks noChangeAspect="1"/>
          </p:cNvPicPr>
          <p:nvPr/>
        </p:nvPicPr>
        <p:blipFill>
          <a:blip r:embed="rId2"/>
          <a:stretch>
            <a:fillRect/>
          </a:stretch>
        </p:blipFill>
        <p:spPr>
          <a:xfrm>
            <a:off x="418714" y="2196546"/>
            <a:ext cx="7832438" cy="5893909"/>
          </a:xfrm>
          <a:prstGeom prst="rect">
            <a:avLst/>
          </a:prstGeom>
        </p:spPr>
      </p:pic>
      <p:sp>
        <p:nvSpPr>
          <p:cNvPr id="3" name="TextBox 3"/>
          <p:cNvSpPr txBox="1"/>
          <p:nvPr/>
        </p:nvSpPr>
        <p:spPr>
          <a:xfrm>
            <a:off x="9588874" y="3968883"/>
            <a:ext cx="6652082" cy="5565640"/>
          </a:xfrm>
          <a:prstGeom prst="rect">
            <a:avLst/>
          </a:prstGeom>
        </p:spPr>
        <p:txBody>
          <a:bodyPr vert="horz" lIns="91440" tIns="45720" rIns="91440" bIns="45720" rtlCol="0" anchor="t">
            <a:normAutofit/>
          </a:bodyPr>
          <a:lstStyle/>
          <a:p>
            <a:pPr marL="301625" lvl="1" indent="-228600">
              <a:lnSpc>
                <a:spcPct val="90000"/>
              </a:lnSpc>
              <a:spcAft>
                <a:spcPts val="600"/>
              </a:spcAft>
              <a:buFont typeface="Arial" panose="020B0604020202020204" pitchFamily="34" charset="0"/>
              <a:buChar char="•"/>
            </a:pPr>
            <a:r>
              <a:rPr lang="en-US" sz="1900" b="1">
                <a:solidFill>
                  <a:schemeClr val="tx1">
                    <a:alpha val="80000"/>
                  </a:schemeClr>
                </a:solidFill>
                <a:sym typeface="Montserrat Bold"/>
              </a:rPr>
              <a:t>Low amplitude of the sensory threshold </a:t>
            </a:r>
            <a:r>
              <a:rPr lang="en-US" sz="1900">
                <a:solidFill>
                  <a:schemeClr val="tx1">
                    <a:alpha val="80000"/>
                  </a:schemeClr>
                </a:solidFill>
                <a:sym typeface="Montserrat"/>
              </a:rPr>
              <a:t>during PNE and lead placement anterior to the sacral cortex were positive predictors of PNE outcome.</a:t>
            </a:r>
          </a:p>
          <a:p>
            <a:pPr marL="301625" lvl="1" indent="-228600">
              <a:lnSpc>
                <a:spcPct val="90000"/>
              </a:lnSpc>
              <a:spcAft>
                <a:spcPts val="600"/>
              </a:spcAft>
              <a:buFont typeface="Arial" panose="020B0604020202020204" pitchFamily="34" charset="0"/>
              <a:buChar char="•"/>
            </a:pPr>
            <a:endParaRPr lang="en-US" sz="1900">
              <a:solidFill>
                <a:schemeClr val="tx1">
                  <a:alpha val="80000"/>
                </a:schemeClr>
              </a:solidFill>
              <a:sym typeface="Montserrat"/>
            </a:endParaRPr>
          </a:p>
          <a:p>
            <a:pPr marL="301625" lvl="1" indent="-228600">
              <a:lnSpc>
                <a:spcPct val="90000"/>
              </a:lnSpc>
              <a:spcAft>
                <a:spcPts val="600"/>
              </a:spcAft>
              <a:buFont typeface="Arial" panose="020B0604020202020204" pitchFamily="34" charset="0"/>
              <a:buChar char="•"/>
            </a:pPr>
            <a:r>
              <a:rPr lang="en-US" sz="1900" b="1">
                <a:solidFill>
                  <a:schemeClr val="tx1">
                    <a:alpha val="80000"/>
                  </a:schemeClr>
                </a:solidFill>
                <a:sym typeface="Montserrat Bold"/>
              </a:rPr>
              <a:t>No other predictors have been established </a:t>
            </a:r>
            <a:r>
              <a:rPr lang="en-US" sz="1900">
                <a:solidFill>
                  <a:schemeClr val="tx1">
                    <a:alpha val="80000"/>
                  </a:schemeClr>
                </a:solidFill>
                <a:sym typeface="Montserrat"/>
              </a:rPr>
              <a:t>such as demographics, technique, symptom severity and cause (age, sex, sphincter lesion, incontinence type).</a:t>
            </a:r>
          </a:p>
          <a:p>
            <a:pPr marL="301625" lvl="1" indent="-228600">
              <a:lnSpc>
                <a:spcPct val="90000"/>
              </a:lnSpc>
              <a:spcAft>
                <a:spcPts val="600"/>
              </a:spcAft>
              <a:buFont typeface="Arial" panose="020B0604020202020204" pitchFamily="34" charset="0"/>
              <a:buChar char="•"/>
            </a:pPr>
            <a:endParaRPr lang="en-US" sz="1900">
              <a:solidFill>
                <a:schemeClr val="tx1">
                  <a:alpha val="80000"/>
                </a:schemeClr>
              </a:solidFill>
              <a:sym typeface="Montserrat"/>
            </a:endParaRPr>
          </a:p>
          <a:p>
            <a:pPr marL="301625" lvl="1" indent="-228600">
              <a:lnSpc>
                <a:spcPct val="90000"/>
              </a:lnSpc>
              <a:spcAft>
                <a:spcPts val="600"/>
              </a:spcAft>
              <a:buFont typeface="Arial" panose="020B0604020202020204" pitchFamily="34" charset="0"/>
              <a:buChar char="•"/>
            </a:pPr>
            <a:r>
              <a:rPr lang="en-US" sz="1900" b="1">
                <a:solidFill>
                  <a:schemeClr val="tx1">
                    <a:alpha val="80000"/>
                  </a:schemeClr>
                </a:solidFill>
                <a:sym typeface="Montserrat Bold"/>
              </a:rPr>
              <a:t>Results from numerous studies on predictive factors are inconclusive </a:t>
            </a:r>
            <a:r>
              <a:rPr lang="en-US" sz="1900">
                <a:solidFill>
                  <a:schemeClr val="tx1">
                    <a:alpha val="80000"/>
                  </a:schemeClr>
                </a:solidFill>
                <a:sym typeface="Montserrat"/>
              </a:rPr>
              <a:t>and none of the variables usually considered in preoperative evaluation are of any help in selecting the appropriate patient for chronic SNM.</a:t>
            </a:r>
          </a:p>
          <a:p>
            <a:pPr marL="301625" lvl="1" indent="-228600">
              <a:lnSpc>
                <a:spcPct val="90000"/>
              </a:lnSpc>
              <a:spcAft>
                <a:spcPts val="600"/>
              </a:spcAft>
              <a:buFont typeface="Arial" panose="020B0604020202020204" pitchFamily="34" charset="0"/>
              <a:buChar char="•"/>
            </a:pPr>
            <a:endParaRPr lang="en-US" sz="1900">
              <a:solidFill>
                <a:schemeClr val="tx1">
                  <a:alpha val="80000"/>
                </a:schemeClr>
              </a:solidFill>
              <a:sym typeface="Montserrat"/>
            </a:endParaRPr>
          </a:p>
          <a:p>
            <a:pPr marL="301625" lvl="1" indent="-228600">
              <a:lnSpc>
                <a:spcPct val="90000"/>
              </a:lnSpc>
              <a:spcAft>
                <a:spcPts val="600"/>
              </a:spcAft>
              <a:buFont typeface="Arial" panose="020B0604020202020204" pitchFamily="34" charset="0"/>
              <a:buChar char="•"/>
            </a:pPr>
            <a:r>
              <a:rPr lang="en-US" sz="1900">
                <a:solidFill>
                  <a:schemeClr val="tx1">
                    <a:alpha val="80000"/>
                  </a:schemeClr>
                </a:solidFill>
                <a:sym typeface="Montserrat"/>
              </a:rPr>
              <a:t>There are </a:t>
            </a:r>
            <a:r>
              <a:rPr lang="en-US" sz="1900" b="1">
                <a:solidFill>
                  <a:schemeClr val="tx1">
                    <a:alpha val="80000"/>
                  </a:schemeClr>
                </a:solidFill>
                <a:sym typeface="Montserrat Bold"/>
              </a:rPr>
              <a:t>conflicting studies whether the presence of an intussusception </a:t>
            </a:r>
            <a:r>
              <a:rPr lang="en-US" sz="1900">
                <a:solidFill>
                  <a:schemeClr val="tx1">
                    <a:alpha val="80000"/>
                  </a:schemeClr>
                </a:solidFill>
                <a:sym typeface="Montserrat"/>
              </a:rPr>
              <a:t>is a predictive factor for SNM failure</a:t>
            </a:r>
          </a:p>
          <a:p>
            <a:pPr marL="301625" lvl="1" indent="-228600">
              <a:lnSpc>
                <a:spcPct val="90000"/>
              </a:lnSpc>
              <a:spcAft>
                <a:spcPts val="600"/>
              </a:spcAft>
              <a:buFont typeface="Arial" panose="020B0604020202020204" pitchFamily="34" charset="0"/>
              <a:buChar char="•"/>
            </a:pPr>
            <a:endParaRPr lang="en-US" sz="1900">
              <a:solidFill>
                <a:schemeClr val="tx1">
                  <a:alpha val="80000"/>
                </a:schemeClr>
              </a:solidFill>
              <a:sym typeface="Montserrat"/>
            </a:endParaRPr>
          </a:p>
          <a:p>
            <a:pPr marL="301625" lvl="1" indent="-228600">
              <a:lnSpc>
                <a:spcPct val="90000"/>
              </a:lnSpc>
              <a:spcAft>
                <a:spcPts val="600"/>
              </a:spcAft>
              <a:buFont typeface="Arial" panose="020B0604020202020204" pitchFamily="34" charset="0"/>
              <a:buChar char="•"/>
            </a:pPr>
            <a:r>
              <a:rPr lang="en-US" sz="1900">
                <a:solidFill>
                  <a:schemeClr val="tx1">
                    <a:alpha val="80000"/>
                  </a:schemeClr>
                </a:solidFill>
                <a:sym typeface="Montserrat"/>
              </a:rPr>
              <a:t>In a multivariate analysis a concomitant </a:t>
            </a:r>
            <a:r>
              <a:rPr lang="en-US" sz="1900" b="1">
                <a:solidFill>
                  <a:schemeClr val="tx1">
                    <a:alpha val="80000"/>
                  </a:schemeClr>
                </a:solidFill>
                <a:sym typeface="Montserrat Bold"/>
              </a:rPr>
              <a:t>rectocele or enterocele </a:t>
            </a:r>
            <a:r>
              <a:rPr lang="en-US" sz="1900">
                <a:solidFill>
                  <a:schemeClr val="tx1">
                    <a:alpha val="80000"/>
                  </a:schemeClr>
                </a:solidFill>
                <a:sym typeface="Montserrat"/>
              </a:rPr>
              <a:t>were not predictive for SNM outcome)</a:t>
            </a:r>
          </a:p>
          <a:p>
            <a:pPr marL="301625" lvl="1" indent="-228600">
              <a:lnSpc>
                <a:spcPct val="90000"/>
              </a:lnSpc>
              <a:spcAft>
                <a:spcPts val="600"/>
              </a:spcAft>
              <a:buFont typeface="Arial" panose="020B0604020202020204" pitchFamily="34" charset="0"/>
              <a:buChar char="•"/>
            </a:pPr>
            <a:endParaRPr lang="en-US" sz="1900">
              <a:solidFill>
                <a:schemeClr val="tx1">
                  <a:alpha val="80000"/>
                </a:schemeClr>
              </a:solidFill>
              <a:sym typeface="Montserrat"/>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15591"/>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55756" y="583225"/>
            <a:ext cx="7973020" cy="609600"/>
          </a:xfrm>
          <a:prstGeom prst="rect">
            <a:avLst/>
          </a:prstGeom>
        </p:spPr>
        <p:txBody>
          <a:bodyPr lIns="0" tIns="0" rIns="0" bIns="0" rtlCol="0" anchor="t">
            <a:spAutoFit/>
          </a:bodyPr>
          <a:lstStyle/>
          <a:p>
            <a:pPr algn="ctr">
              <a:lnSpc>
                <a:spcPts val="4800"/>
              </a:lnSpc>
            </a:pPr>
            <a:r>
              <a:rPr lang="en-US" sz="4000" b="1">
                <a:solidFill>
                  <a:srgbClr val="000000"/>
                </a:solidFill>
                <a:latin typeface="Open Sans Bold"/>
                <a:ea typeface="Open Sans Bold"/>
                <a:cs typeface="Open Sans Bold"/>
                <a:sym typeface="Open Sans Bold"/>
              </a:rPr>
              <a:t>Classification of rectal prolapse</a:t>
            </a:r>
          </a:p>
        </p:txBody>
      </p:sp>
      <p:grpSp>
        <p:nvGrpSpPr>
          <p:cNvPr id="3" name="Group 3"/>
          <p:cNvGrpSpPr/>
          <p:nvPr/>
        </p:nvGrpSpPr>
        <p:grpSpPr>
          <a:xfrm>
            <a:off x="526456" y="2971695"/>
            <a:ext cx="17231620" cy="3506229"/>
            <a:chOff x="0" y="0"/>
            <a:chExt cx="22975494" cy="4674972"/>
          </a:xfrm>
        </p:grpSpPr>
        <p:sp>
          <p:nvSpPr>
            <p:cNvPr id="4" name="Freeform 4"/>
            <p:cNvSpPr/>
            <p:nvPr/>
          </p:nvSpPr>
          <p:spPr>
            <a:xfrm>
              <a:off x="0" y="0"/>
              <a:ext cx="22975443" cy="4674997"/>
            </a:xfrm>
            <a:custGeom>
              <a:avLst/>
              <a:gdLst/>
              <a:ahLst/>
              <a:cxnLst/>
              <a:rect l="l" t="t" r="r" b="b"/>
              <a:pathLst>
                <a:path w="22975443" h="4674997">
                  <a:moveTo>
                    <a:pt x="0" y="0"/>
                  </a:moveTo>
                  <a:lnTo>
                    <a:pt x="22975443" y="0"/>
                  </a:lnTo>
                  <a:lnTo>
                    <a:pt x="22975443" y="4674997"/>
                  </a:lnTo>
                  <a:lnTo>
                    <a:pt x="0" y="4674997"/>
                  </a:lnTo>
                  <a:lnTo>
                    <a:pt x="0" y="0"/>
                  </a:lnTo>
                  <a:close/>
                </a:path>
              </a:pathLst>
            </a:custGeom>
            <a:blipFill>
              <a:blip r:embed="rId2"/>
              <a:stretch>
                <a:fillRect/>
              </a:stretch>
            </a:blipFill>
          </p:spPr>
          <p:txBody>
            <a:bodyPr/>
            <a:lstStyle/>
            <a:p>
              <a:endParaRPr lang="it-IT"/>
            </a:p>
          </p:txBody>
        </p:sp>
      </p:grpSp>
      <p:sp>
        <p:nvSpPr>
          <p:cNvPr id="5" name="TextBox 5"/>
          <p:cNvSpPr txBox="1"/>
          <p:nvPr/>
        </p:nvSpPr>
        <p:spPr>
          <a:xfrm>
            <a:off x="945718" y="8600599"/>
            <a:ext cx="16320668" cy="399174"/>
          </a:xfrm>
          <a:prstGeom prst="rect">
            <a:avLst/>
          </a:prstGeom>
        </p:spPr>
        <p:txBody>
          <a:bodyPr lIns="0" tIns="0" rIns="0" bIns="0" rtlCol="0" anchor="t">
            <a:spAutoFit/>
          </a:bodyPr>
          <a:lstStyle/>
          <a:p>
            <a:pPr algn="l">
              <a:lnSpc>
                <a:spcPts val="1499"/>
              </a:lnSpc>
            </a:pPr>
            <a:r>
              <a:rPr lang="en-US" sz="1249">
                <a:solidFill>
                  <a:srgbClr val="67534F"/>
                </a:solidFill>
                <a:latin typeface="Montserrat"/>
                <a:ea typeface="Montserrat"/>
                <a:cs typeface="Montserrat"/>
                <a:sym typeface="Montserrat"/>
              </a:rPr>
              <a:t>Prapasrivorakul S, Gosselink MP, Gorissen KJ, Fourie S, Hompes R, Jones OM, Cunningham C, Lindsey I. Sacral neuromodulation for faecal incontinence: is the outcome compromised in patients with high-grade internal rectal prolapse? Int J Colorectal Dis. 2015 Feb;30(2):229-34.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10177" y="592750"/>
            <a:ext cx="9864179" cy="752475"/>
          </a:xfrm>
          <a:prstGeom prst="rect">
            <a:avLst/>
          </a:prstGeom>
        </p:spPr>
        <p:txBody>
          <a:bodyPr lIns="0" tIns="0" rIns="0" bIns="0" rtlCol="0" anchor="t">
            <a:spAutoFit/>
          </a:bodyPr>
          <a:lstStyle/>
          <a:p>
            <a:pPr algn="ctr">
              <a:lnSpc>
                <a:spcPts val="5999"/>
              </a:lnSpc>
            </a:pPr>
            <a:r>
              <a:rPr lang="en-US" sz="4999" b="1">
                <a:solidFill>
                  <a:srgbClr val="000000"/>
                </a:solidFill>
                <a:latin typeface="Open Sans Bold"/>
                <a:ea typeface="Open Sans Bold"/>
                <a:cs typeface="Open Sans Bold"/>
                <a:sym typeface="Open Sans Bold"/>
              </a:rPr>
              <a:t>The role of an intussusception?</a:t>
            </a:r>
          </a:p>
        </p:txBody>
      </p:sp>
      <p:sp>
        <p:nvSpPr>
          <p:cNvPr id="3" name="TextBox 3"/>
          <p:cNvSpPr txBox="1"/>
          <p:nvPr/>
        </p:nvSpPr>
        <p:spPr>
          <a:xfrm>
            <a:off x="981932" y="6193145"/>
            <a:ext cx="7717793" cy="1971866"/>
          </a:xfrm>
          <a:prstGeom prst="rect">
            <a:avLst/>
          </a:prstGeom>
        </p:spPr>
        <p:txBody>
          <a:bodyPr lIns="0" tIns="0" rIns="0" bIns="0" rtlCol="0" anchor="t">
            <a:spAutoFit/>
          </a:bodyPr>
          <a:lstStyle/>
          <a:p>
            <a:pPr algn="l">
              <a:lnSpc>
                <a:spcPts val="3000"/>
              </a:lnSpc>
            </a:pPr>
            <a:r>
              <a:rPr lang="en-US" sz="2000">
                <a:solidFill>
                  <a:srgbClr val="67534F"/>
                </a:solidFill>
                <a:latin typeface="Montserrat"/>
                <a:ea typeface="Montserrat"/>
                <a:cs typeface="Montserrat"/>
                <a:sym typeface="Montserrat"/>
              </a:rPr>
              <a:t>In a retrospective analysis from 84 patients </a:t>
            </a:r>
            <a:r>
              <a:rPr lang="en-US" sz="2000" b="1">
                <a:solidFill>
                  <a:srgbClr val="67534F"/>
                </a:solidFill>
                <a:latin typeface="Montserrat Bold"/>
                <a:ea typeface="Montserrat Bold"/>
                <a:cs typeface="Montserrat Bold"/>
                <a:sym typeface="Montserrat Bold"/>
              </a:rPr>
              <a:t>success at one-year follow-up were significantly lower in patients with a coexisting high-grade internal rectal prolapse </a:t>
            </a:r>
            <a:r>
              <a:rPr lang="en-US" sz="2000">
                <a:solidFill>
                  <a:srgbClr val="67534F"/>
                </a:solidFill>
                <a:latin typeface="Montserrat"/>
                <a:ea typeface="Montserrat"/>
                <a:cs typeface="Montserrat"/>
                <a:sym typeface="Montserrat"/>
              </a:rPr>
              <a:t>(HIRP Oxford Grade III and IV) when compared with those without HIRP (16% versus 52%).</a:t>
            </a:r>
          </a:p>
        </p:txBody>
      </p:sp>
      <p:grpSp>
        <p:nvGrpSpPr>
          <p:cNvPr id="4" name="Group 4"/>
          <p:cNvGrpSpPr/>
          <p:nvPr/>
        </p:nvGrpSpPr>
        <p:grpSpPr>
          <a:xfrm>
            <a:off x="9948329" y="2525935"/>
            <a:ext cx="7795298" cy="2444496"/>
            <a:chOff x="0" y="0"/>
            <a:chExt cx="10393731" cy="3259328"/>
          </a:xfrm>
        </p:grpSpPr>
        <p:sp>
          <p:nvSpPr>
            <p:cNvPr id="5" name="Freeform 5"/>
            <p:cNvSpPr/>
            <p:nvPr/>
          </p:nvSpPr>
          <p:spPr>
            <a:xfrm>
              <a:off x="0" y="0"/>
              <a:ext cx="10393680" cy="3259328"/>
            </a:xfrm>
            <a:custGeom>
              <a:avLst/>
              <a:gdLst/>
              <a:ahLst/>
              <a:cxnLst/>
              <a:rect l="l" t="t" r="r" b="b"/>
              <a:pathLst>
                <a:path w="10393680" h="3259328">
                  <a:moveTo>
                    <a:pt x="0" y="0"/>
                  </a:moveTo>
                  <a:lnTo>
                    <a:pt x="10393680" y="0"/>
                  </a:lnTo>
                  <a:lnTo>
                    <a:pt x="10393680" y="3259328"/>
                  </a:lnTo>
                  <a:lnTo>
                    <a:pt x="0" y="3259328"/>
                  </a:lnTo>
                  <a:lnTo>
                    <a:pt x="0" y="0"/>
                  </a:lnTo>
                  <a:close/>
                </a:path>
              </a:pathLst>
            </a:custGeom>
            <a:blipFill>
              <a:blip r:embed="rId2"/>
              <a:stretch>
                <a:fillRect/>
              </a:stretch>
            </a:blipFill>
          </p:spPr>
          <p:txBody>
            <a:bodyPr/>
            <a:lstStyle/>
            <a:p>
              <a:endParaRPr lang="it-IT"/>
            </a:p>
          </p:txBody>
        </p:sp>
      </p:grpSp>
      <p:sp>
        <p:nvSpPr>
          <p:cNvPr id="6" name="TextBox 6"/>
          <p:cNvSpPr txBox="1"/>
          <p:nvPr/>
        </p:nvSpPr>
        <p:spPr>
          <a:xfrm>
            <a:off x="9912772" y="6177705"/>
            <a:ext cx="7612418" cy="1620012"/>
          </a:xfrm>
          <a:prstGeom prst="rect">
            <a:avLst/>
          </a:prstGeom>
        </p:spPr>
        <p:txBody>
          <a:bodyPr lIns="0" tIns="0" rIns="0" bIns="0" rtlCol="0" anchor="t">
            <a:spAutoFit/>
          </a:bodyPr>
          <a:lstStyle/>
          <a:p>
            <a:pPr algn="l">
              <a:lnSpc>
                <a:spcPts val="3000"/>
              </a:lnSpc>
            </a:pPr>
            <a:r>
              <a:rPr lang="en-US" sz="2000">
                <a:solidFill>
                  <a:srgbClr val="67534F"/>
                </a:solidFill>
                <a:latin typeface="Montserrat"/>
                <a:ea typeface="Montserrat"/>
                <a:cs typeface="Montserrat"/>
                <a:sym typeface="Montserrat"/>
              </a:rPr>
              <a:t>The only predictive factor for a favourable outcome of SNM was an increased anorectal angle at rest. </a:t>
            </a:r>
            <a:r>
              <a:rPr lang="en-US" sz="2000" b="1">
                <a:solidFill>
                  <a:srgbClr val="67534F"/>
                </a:solidFill>
                <a:latin typeface="Montserrat Bold"/>
                <a:ea typeface="Montserrat Bold"/>
                <a:cs typeface="Montserrat Bold"/>
                <a:sym typeface="Montserrat Bold"/>
              </a:rPr>
              <a:t>The presence of intussusception was not a predictive factor of success or failure!</a:t>
            </a:r>
          </a:p>
        </p:txBody>
      </p:sp>
      <p:grpSp>
        <p:nvGrpSpPr>
          <p:cNvPr id="7" name="Group 7"/>
          <p:cNvGrpSpPr/>
          <p:nvPr/>
        </p:nvGrpSpPr>
        <p:grpSpPr>
          <a:xfrm>
            <a:off x="890492" y="2562511"/>
            <a:ext cx="8069094" cy="2801769"/>
            <a:chOff x="0" y="0"/>
            <a:chExt cx="10758792" cy="3735692"/>
          </a:xfrm>
        </p:grpSpPr>
        <p:sp>
          <p:nvSpPr>
            <p:cNvPr id="8" name="Freeform 8"/>
            <p:cNvSpPr/>
            <p:nvPr/>
          </p:nvSpPr>
          <p:spPr>
            <a:xfrm>
              <a:off x="0" y="0"/>
              <a:ext cx="10758805" cy="3735705"/>
            </a:xfrm>
            <a:custGeom>
              <a:avLst/>
              <a:gdLst/>
              <a:ahLst/>
              <a:cxnLst/>
              <a:rect l="l" t="t" r="r" b="b"/>
              <a:pathLst>
                <a:path w="10758805" h="3735705">
                  <a:moveTo>
                    <a:pt x="0" y="0"/>
                  </a:moveTo>
                  <a:lnTo>
                    <a:pt x="10758805" y="0"/>
                  </a:lnTo>
                  <a:lnTo>
                    <a:pt x="10758805" y="3735705"/>
                  </a:lnTo>
                  <a:lnTo>
                    <a:pt x="0" y="3735705"/>
                  </a:lnTo>
                  <a:lnTo>
                    <a:pt x="0" y="0"/>
                  </a:lnTo>
                  <a:close/>
                </a:path>
              </a:pathLst>
            </a:custGeom>
            <a:blipFill>
              <a:blip r:embed="rId3"/>
              <a:stretch>
                <a:fillRect/>
              </a:stretch>
            </a:blipFill>
          </p:spPr>
          <p:txBody>
            <a:bodyPr/>
            <a:lstStyle/>
            <a:p>
              <a:endParaRPr lang="it-IT"/>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46749" y="592750"/>
            <a:ext cx="13991034" cy="752475"/>
          </a:xfrm>
          <a:prstGeom prst="rect">
            <a:avLst/>
          </a:prstGeom>
        </p:spPr>
        <p:txBody>
          <a:bodyPr lIns="0" tIns="0" rIns="0" bIns="0" rtlCol="0" anchor="t">
            <a:spAutoFit/>
          </a:bodyPr>
          <a:lstStyle/>
          <a:p>
            <a:pPr algn="ctr">
              <a:lnSpc>
                <a:spcPts val="5999"/>
              </a:lnSpc>
            </a:pPr>
            <a:r>
              <a:rPr lang="en-US" sz="4999" b="1">
                <a:solidFill>
                  <a:srgbClr val="000000"/>
                </a:solidFill>
                <a:latin typeface="Open Sans Bold"/>
                <a:ea typeface="Open Sans Bold"/>
                <a:cs typeface="Open Sans Bold"/>
                <a:sym typeface="Open Sans Bold"/>
              </a:rPr>
              <a:t>An intussusception is not a contraindication</a:t>
            </a:r>
          </a:p>
        </p:txBody>
      </p:sp>
      <p:grpSp>
        <p:nvGrpSpPr>
          <p:cNvPr id="3" name="Group 3"/>
          <p:cNvGrpSpPr/>
          <p:nvPr/>
        </p:nvGrpSpPr>
        <p:grpSpPr>
          <a:xfrm>
            <a:off x="519202" y="2154926"/>
            <a:ext cx="8206721" cy="2689308"/>
            <a:chOff x="0" y="0"/>
            <a:chExt cx="10942295" cy="3585743"/>
          </a:xfrm>
        </p:grpSpPr>
        <p:sp>
          <p:nvSpPr>
            <p:cNvPr id="4" name="Freeform 4"/>
            <p:cNvSpPr/>
            <p:nvPr/>
          </p:nvSpPr>
          <p:spPr>
            <a:xfrm>
              <a:off x="0" y="0"/>
              <a:ext cx="10942320" cy="3585718"/>
            </a:xfrm>
            <a:custGeom>
              <a:avLst/>
              <a:gdLst/>
              <a:ahLst/>
              <a:cxnLst/>
              <a:rect l="l" t="t" r="r" b="b"/>
              <a:pathLst>
                <a:path w="10942320" h="3585718">
                  <a:moveTo>
                    <a:pt x="0" y="0"/>
                  </a:moveTo>
                  <a:lnTo>
                    <a:pt x="10942320" y="0"/>
                  </a:lnTo>
                  <a:lnTo>
                    <a:pt x="10942320" y="3585718"/>
                  </a:lnTo>
                  <a:lnTo>
                    <a:pt x="0" y="3585718"/>
                  </a:lnTo>
                  <a:lnTo>
                    <a:pt x="0" y="0"/>
                  </a:lnTo>
                  <a:close/>
                </a:path>
              </a:pathLst>
            </a:custGeom>
            <a:blipFill>
              <a:blip r:embed="rId2"/>
              <a:stretch>
                <a:fillRect/>
              </a:stretch>
            </a:blipFill>
          </p:spPr>
          <p:txBody>
            <a:bodyPr/>
            <a:lstStyle/>
            <a:p>
              <a:endParaRPr lang="it-IT"/>
            </a:p>
          </p:txBody>
        </p:sp>
      </p:grpSp>
      <p:grpSp>
        <p:nvGrpSpPr>
          <p:cNvPr id="5" name="Group 5"/>
          <p:cNvGrpSpPr/>
          <p:nvPr/>
        </p:nvGrpSpPr>
        <p:grpSpPr>
          <a:xfrm>
            <a:off x="9669530" y="2095500"/>
            <a:ext cx="7972149" cy="2808132"/>
            <a:chOff x="0" y="0"/>
            <a:chExt cx="10629532" cy="3744176"/>
          </a:xfrm>
        </p:grpSpPr>
        <p:sp>
          <p:nvSpPr>
            <p:cNvPr id="6" name="Freeform 6"/>
            <p:cNvSpPr/>
            <p:nvPr/>
          </p:nvSpPr>
          <p:spPr>
            <a:xfrm>
              <a:off x="0" y="0"/>
              <a:ext cx="10629519" cy="3744214"/>
            </a:xfrm>
            <a:custGeom>
              <a:avLst/>
              <a:gdLst/>
              <a:ahLst/>
              <a:cxnLst/>
              <a:rect l="l" t="t" r="r" b="b"/>
              <a:pathLst>
                <a:path w="10629519" h="3744214">
                  <a:moveTo>
                    <a:pt x="0" y="0"/>
                  </a:moveTo>
                  <a:lnTo>
                    <a:pt x="10629519" y="0"/>
                  </a:lnTo>
                  <a:lnTo>
                    <a:pt x="10629519" y="3744214"/>
                  </a:lnTo>
                  <a:lnTo>
                    <a:pt x="0" y="3744214"/>
                  </a:lnTo>
                  <a:lnTo>
                    <a:pt x="0" y="0"/>
                  </a:lnTo>
                  <a:close/>
                </a:path>
              </a:pathLst>
            </a:custGeom>
            <a:blipFill>
              <a:blip r:embed="rId3"/>
              <a:stretch>
                <a:fillRect b="1"/>
              </a:stretch>
            </a:blipFill>
          </p:spPr>
          <p:txBody>
            <a:bodyPr/>
            <a:lstStyle/>
            <a:p>
              <a:endParaRPr lang="it-IT"/>
            </a:p>
          </p:txBody>
        </p:sp>
      </p:grpSp>
      <p:sp>
        <p:nvSpPr>
          <p:cNvPr id="7" name="TextBox 7"/>
          <p:cNvSpPr txBox="1"/>
          <p:nvPr/>
        </p:nvSpPr>
        <p:spPr>
          <a:xfrm>
            <a:off x="685370" y="5289203"/>
            <a:ext cx="7789269" cy="3390281"/>
          </a:xfrm>
          <a:prstGeom prst="rect">
            <a:avLst/>
          </a:prstGeom>
        </p:spPr>
        <p:txBody>
          <a:bodyPr lIns="0" tIns="0" rIns="0" bIns="0" rtlCol="0" anchor="t">
            <a:spAutoFit/>
          </a:bodyPr>
          <a:lstStyle/>
          <a:p>
            <a:pPr algn="l">
              <a:lnSpc>
                <a:spcPts val="2400"/>
              </a:lnSpc>
            </a:pPr>
            <a:r>
              <a:rPr lang="en-US" sz="2000" dirty="0">
                <a:solidFill>
                  <a:srgbClr val="67534F"/>
                </a:solidFill>
                <a:latin typeface="Montserrat"/>
                <a:ea typeface="Montserrat"/>
                <a:cs typeface="Montserrat"/>
                <a:sym typeface="Montserrat"/>
              </a:rPr>
              <a:t>N=46 patients had concomitant </a:t>
            </a:r>
            <a:r>
              <a:rPr lang="en-US" sz="2000" dirty="0" err="1">
                <a:solidFill>
                  <a:srgbClr val="67534F"/>
                </a:solidFill>
                <a:latin typeface="Montserrat"/>
                <a:ea typeface="Montserrat"/>
                <a:cs typeface="Montserrat"/>
                <a:sym typeface="Montserrat"/>
              </a:rPr>
              <a:t>rectoanal</a:t>
            </a:r>
            <a:r>
              <a:rPr lang="en-US" sz="2000" dirty="0">
                <a:solidFill>
                  <a:srgbClr val="67534F"/>
                </a:solidFill>
                <a:latin typeface="Montserrat"/>
                <a:ea typeface="Montserrat"/>
                <a:cs typeface="Montserrat"/>
                <a:sym typeface="Montserrat"/>
              </a:rPr>
              <a:t> intussusception [RAI] (</a:t>
            </a:r>
            <a:r>
              <a:rPr lang="en-US" sz="2000" b="1" dirty="0">
                <a:solidFill>
                  <a:srgbClr val="67534F"/>
                </a:solidFill>
                <a:latin typeface="Montserrat Bold"/>
                <a:ea typeface="Montserrat Bold"/>
                <a:cs typeface="Montserrat Bold"/>
                <a:sym typeface="Montserrat Bold"/>
              </a:rPr>
              <a:t>38 grade III and 8 grade IV</a:t>
            </a:r>
            <a:r>
              <a:rPr lang="en-US" sz="2000" dirty="0">
                <a:solidFill>
                  <a:srgbClr val="67534F"/>
                </a:solidFill>
                <a:latin typeface="Montserrat"/>
                <a:ea typeface="Montserrat"/>
                <a:cs typeface="Montserrat"/>
                <a:sym typeface="Montserrat"/>
              </a:rPr>
              <a:t>). </a:t>
            </a:r>
          </a:p>
          <a:p>
            <a:pPr marL="301625" lvl="1" indent="-150812" algn="l">
              <a:lnSpc>
                <a:spcPts val="2400"/>
              </a:lnSpc>
              <a:buFont typeface="Arial"/>
              <a:buChar char="•"/>
            </a:pPr>
            <a:r>
              <a:rPr lang="en-US" sz="2000" dirty="0">
                <a:solidFill>
                  <a:srgbClr val="67534F"/>
                </a:solidFill>
                <a:latin typeface="Montserrat"/>
                <a:ea typeface="Montserrat"/>
                <a:cs typeface="Montserrat"/>
                <a:sym typeface="Montserrat"/>
              </a:rPr>
              <a:t>At 1 year after surgery </a:t>
            </a:r>
            <a:r>
              <a:rPr lang="en-US" sz="2000" b="1" dirty="0">
                <a:solidFill>
                  <a:srgbClr val="67534F"/>
                </a:solidFill>
                <a:latin typeface="Montserrat Bold"/>
                <a:ea typeface="Montserrat Bold"/>
                <a:cs typeface="Montserrat Bold"/>
                <a:sym typeface="Montserrat Bold"/>
              </a:rPr>
              <a:t>there was no difference </a:t>
            </a:r>
            <a:r>
              <a:rPr lang="en-US" sz="2000" dirty="0">
                <a:solidFill>
                  <a:srgbClr val="67534F"/>
                </a:solidFill>
                <a:latin typeface="Montserrat"/>
                <a:ea typeface="Montserrat"/>
                <a:cs typeface="Montserrat"/>
                <a:sym typeface="Montserrat"/>
              </a:rPr>
              <a:t>in post-operative Wexner scores (10.4 vs. 9.2) or improvement over time </a:t>
            </a:r>
            <a:r>
              <a:rPr lang="en-US" sz="2000" b="1" dirty="0">
                <a:solidFill>
                  <a:srgbClr val="67534F"/>
                </a:solidFill>
                <a:latin typeface="Montserrat Bold"/>
                <a:ea typeface="Montserrat Bold"/>
                <a:cs typeface="Montserrat Bold"/>
                <a:sym typeface="Montserrat Bold"/>
              </a:rPr>
              <a:t>between patients with and without </a:t>
            </a:r>
            <a:r>
              <a:rPr lang="en-US" sz="2000" b="1" dirty="0" err="1">
                <a:solidFill>
                  <a:srgbClr val="67534F"/>
                </a:solidFill>
                <a:latin typeface="Montserrat Bold"/>
                <a:ea typeface="Montserrat Bold"/>
                <a:cs typeface="Montserrat Bold"/>
                <a:sym typeface="Montserrat Bold"/>
              </a:rPr>
              <a:t>rectoanal</a:t>
            </a:r>
            <a:r>
              <a:rPr lang="en-US" sz="2000" b="1" dirty="0">
                <a:solidFill>
                  <a:srgbClr val="67534F"/>
                </a:solidFill>
                <a:latin typeface="Montserrat Bold"/>
                <a:ea typeface="Montserrat Bold"/>
                <a:cs typeface="Montserrat Bold"/>
                <a:sym typeface="Montserrat Bold"/>
              </a:rPr>
              <a:t> intussusception </a:t>
            </a:r>
            <a:r>
              <a:rPr lang="en-US" sz="2000" dirty="0">
                <a:solidFill>
                  <a:srgbClr val="67534F"/>
                </a:solidFill>
                <a:latin typeface="Montserrat"/>
                <a:ea typeface="Montserrat"/>
                <a:cs typeface="Montserrat"/>
                <a:sym typeface="Montserrat"/>
              </a:rPr>
              <a:t>(-6.7 vs. -5.7).</a:t>
            </a:r>
          </a:p>
          <a:p>
            <a:pPr marL="301625" lvl="1" indent="-150812" algn="l">
              <a:lnSpc>
                <a:spcPts val="2400"/>
              </a:lnSpc>
              <a:buFont typeface="Arial"/>
              <a:buChar char="•"/>
            </a:pPr>
            <a:r>
              <a:rPr lang="en-US" sz="2000" dirty="0">
                <a:solidFill>
                  <a:srgbClr val="67534F"/>
                </a:solidFill>
                <a:latin typeface="Montserrat"/>
                <a:ea typeface="Montserrat"/>
                <a:cs typeface="Montserrat"/>
                <a:sym typeface="Montserrat"/>
              </a:rPr>
              <a:t>Similarly, there was </a:t>
            </a:r>
            <a:r>
              <a:rPr lang="en-US" sz="2000" b="1" dirty="0">
                <a:solidFill>
                  <a:srgbClr val="67534F"/>
                </a:solidFill>
                <a:latin typeface="Montserrat Bold"/>
                <a:ea typeface="Montserrat Bold"/>
                <a:cs typeface="Montserrat Bold"/>
                <a:sym typeface="Montserrat Bold"/>
              </a:rPr>
              <a:t>no difference in quality of life </a:t>
            </a:r>
            <a:r>
              <a:rPr lang="en-US" sz="2000" dirty="0">
                <a:solidFill>
                  <a:srgbClr val="67534F"/>
                </a:solidFill>
                <a:latin typeface="Montserrat"/>
                <a:ea typeface="Montserrat"/>
                <a:cs typeface="Montserrat"/>
                <a:sym typeface="Montserrat"/>
              </a:rPr>
              <a:t>or </a:t>
            </a:r>
            <a:r>
              <a:rPr lang="en-US" sz="2000" b="1" dirty="0">
                <a:solidFill>
                  <a:srgbClr val="67534F"/>
                </a:solidFill>
                <a:latin typeface="Montserrat Bold"/>
                <a:ea typeface="Montserrat Bold"/>
                <a:cs typeface="Montserrat Bold"/>
                <a:sym typeface="Montserrat Bold"/>
              </a:rPr>
              <a:t>frequency of incontinence </a:t>
            </a:r>
            <a:r>
              <a:rPr lang="en-US" sz="2000" dirty="0">
                <a:solidFill>
                  <a:srgbClr val="67534F"/>
                </a:solidFill>
                <a:latin typeface="Montserrat"/>
                <a:ea typeface="Montserrat"/>
                <a:cs typeface="Montserrat"/>
                <a:sym typeface="Montserrat"/>
              </a:rPr>
              <a:t>to liquid or solid stool.</a:t>
            </a:r>
          </a:p>
          <a:p>
            <a:pPr marL="301625" lvl="1" indent="-150812" algn="l">
              <a:lnSpc>
                <a:spcPts val="2400"/>
              </a:lnSpc>
            </a:pPr>
            <a:r>
              <a:rPr lang="en-US" sz="2000" dirty="0">
                <a:solidFill>
                  <a:srgbClr val="67534F"/>
                </a:solidFill>
                <a:latin typeface="Montserrat"/>
                <a:ea typeface="Montserrat"/>
                <a:cs typeface="Montserrat"/>
                <a:sym typeface="Montserrat"/>
              </a:rPr>
              <a:t>Conclusion: </a:t>
            </a:r>
            <a:r>
              <a:rPr lang="en-US" sz="2000" b="1" dirty="0">
                <a:solidFill>
                  <a:srgbClr val="67534F"/>
                </a:solidFill>
                <a:latin typeface="Montserrat Bold"/>
                <a:ea typeface="Montserrat Bold"/>
                <a:cs typeface="Montserrat Bold"/>
                <a:sym typeface="Montserrat Bold"/>
              </a:rPr>
              <a:t>Appropriate patients with FI and concomitant RAI can and should be considered for SNS...</a:t>
            </a:r>
          </a:p>
        </p:txBody>
      </p:sp>
      <p:sp>
        <p:nvSpPr>
          <p:cNvPr id="8" name="TextBox 8"/>
          <p:cNvSpPr txBox="1"/>
          <p:nvPr/>
        </p:nvSpPr>
        <p:spPr>
          <a:xfrm>
            <a:off x="2888780" y="9440132"/>
            <a:ext cx="6013380" cy="399174"/>
          </a:xfrm>
          <a:prstGeom prst="rect">
            <a:avLst/>
          </a:prstGeom>
        </p:spPr>
        <p:txBody>
          <a:bodyPr lIns="0" tIns="0" rIns="0" bIns="0" rtlCol="0" anchor="t">
            <a:spAutoFit/>
          </a:bodyPr>
          <a:lstStyle/>
          <a:p>
            <a:pPr algn="l">
              <a:lnSpc>
                <a:spcPts val="1499"/>
              </a:lnSpc>
            </a:pPr>
            <a:r>
              <a:rPr lang="en-US" sz="1249">
                <a:solidFill>
                  <a:srgbClr val="67534F"/>
                </a:solidFill>
                <a:latin typeface="Montserrat"/>
                <a:ea typeface="Montserrat"/>
                <a:cs typeface="Montserrat"/>
                <a:sym typeface="Montserrat"/>
              </a:rPr>
              <a:t>[1] Dawes AJ et al. Dis Colon Rectum. 2023 Jun 1;66(6):831-839</a:t>
            </a:r>
          </a:p>
          <a:p>
            <a:pPr algn="l">
              <a:lnSpc>
                <a:spcPts val="1499"/>
              </a:lnSpc>
            </a:pPr>
            <a:r>
              <a:rPr lang="en-US" sz="1249">
                <a:solidFill>
                  <a:srgbClr val="67534F"/>
                </a:solidFill>
                <a:latin typeface="Montserrat"/>
                <a:ea typeface="Montserrat"/>
                <a:cs typeface="Montserrat"/>
                <a:sym typeface="Montserrat"/>
              </a:rPr>
              <a:t>.</a:t>
            </a:r>
          </a:p>
        </p:txBody>
      </p:sp>
      <p:sp>
        <p:nvSpPr>
          <p:cNvPr id="9" name="TextBox 9"/>
          <p:cNvSpPr txBox="1"/>
          <p:nvPr/>
        </p:nvSpPr>
        <p:spPr>
          <a:xfrm>
            <a:off x="9801072" y="5325308"/>
            <a:ext cx="7501519" cy="1659036"/>
          </a:xfrm>
          <a:prstGeom prst="rect">
            <a:avLst/>
          </a:prstGeom>
        </p:spPr>
        <p:txBody>
          <a:bodyPr lIns="0" tIns="0" rIns="0" bIns="0" rtlCol="0" anchor="t">
            <a:spAutoFit/>
          </a:bodyPr>
          <a:lstStyle/>
          <a:p>
            <a:pPr algn="l">
              <a:lnSpc>
                <a:spcPts val="2400"/>
              </a:lnSpc>
            </a:pPr>
            <a:r>
              <a:rPr lang="en-US" sz="2000" dirty="0">
                <a:solidFill>
                  <a:srgbClr val="67534F"/>
                </a:solidFill>
                <a:latin typeface="Montserrat"/>
                <a:ea typeface="Montserrat"/>
                <a:cs typeface="Montserrat"/>
                <a:sym typeface="Montserrat"/>
              </a:rPr>
              <a:t>Perhaps </a:t>
            </a:r>
            <a:r>
              <a:rPr lang="en-US" sz="2000" b="1" dirty="0">
                <a:solidFill>
                  <a:srgbClr val="67534F"/>
                </a:solidFill>
                <a:latin typeface="Montserrat Bold"/>
                <a:ea typeface="Montserrat Bold"/>
                <a:cs typeface="Montserrat Bold"/>
                <a:sym typeface="Montserrat Bold"/>
              </a:rPr>
              <a:t>a safer conclusion in the Dawes et al article would be that SNS is successful in Grade 3 prolapse</a:t>
            </a:r>
            <a:r>
              <a:rPr lang="en-US" sz="2000" dirty="0">
                <a:solidFill>
                  <a:srgbClr val="67534F"/>
                </a:solidFill>
                <a:latin typeface="Montserrat"/>
                <a:ea typeface="Montserrat"/>
                <a:cs typeface="Montserrat"/>
                <a:sym typeface="Montserrat"/>
              </a:rPr>
              <a:t>, but further evaluation is required to determine its effectiveness in Grade 4.</a:t>
            </a:r>
          </a:p>
          <a:p>
            <a:pPr algn="l">
              <a:lnSpc>
                <a:spcPts val="2400"/>
              </a:lnSpc>
            </a:pPr>
            <a:endParaRPr lang="en-US" sz="2000" dirty="0">
              <a:solidFill>
                <a:srgbClr val="67534F"/>
              </a:solidFill>
              <a:latin typeface="Montserrat"/>
              <a:ea typeface="Montserrat"/>
              <a:cs typeface="Montserrat"/>
              <a:sym typeface="Montserrat"/>
            </a:endParaRPr>
          </a:p>
        </p:txBody>
      </p:sp>
      <p:sp>
        <p:nvSpPr>
          <p:cNvPr id="10" name="TextBox 10"/>
          <p:cNvSpPr txBox="1"/>
          <p:nvPr/>
        </p:nvSpPr>
        <p:spPr>
          <a:xfrm>
            <a:off x="10410863" y="9065028"/>
            <a:ext cx="6891728" cy="649243"/>
          </a:xfrm>
          <a:prstGeom prst="rect">
            <a:avLst/>
          </a:prstGeom>
        </p:spPr>
        <p:txBody>
          <a:bodyPr lIns="0" tIns="0" rIns="0" bIns="0" rtlCol="0" anchor="t">
            <a:spAutoFit/>
          </a:bodyPr>
          <a:lstStyle/>
          <a:p>
            <a:pPr algn="l">
              <a:lnSpc>
                <a:spcPts val="1499"/>
              </a:lnSpc>
            </a:pPr>
            <a:endParaRPr/>
          </a:p>
          <a:p>
            <a:pPr algn="l">
              <a:lnSpc>
                <a:spcPts val="1499"/>
              </a:lnSpc>
            </a:pPr>
            <a:r>
              <a:rPr lang="en-US" sz="1249">
                <a:solidFill>
                  <a:srgbClr val="000000"/>
                </a:solidFill>
                <a:latin typeface="Montserrat"/>
                <a:ea typeface="Montserrat"/>
                <a:cs typeface="Montserrat"/>
                <a:sym typeface="Montserrat"/>
              </a:rPr>
              <a:t>[</a:t>
            </a:r>
            <a:r>
              <a:rPr lang="en-US" sz="1249">
                <a:solidFill>
                  <a:srgbClr val="67534F"/>
                </a:solidFill>
                <a:latin typeface="Montserrat"/>
                <a:ea typeface="Montserrat"/>
                <a:cs typeface="Montserrat"/>
                <a:sym typeface="Montserrat"/>
              </a:rPr>
              <a:t>2] Cooper EA, Cunningham C, Lindsey I. Dis Colon Rectum. 2023 Aug 3. doi: 10.1097/DCR.0000000000003023. Epub ahead of print.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0543" y="571500"/>
            <a:ext cx="16303523" cy="2078037"/>
          </a:xfrm>
          <a:prstGeom prst="rect">
            <a:avLst/>
          </a:prstGeom>
        </p:spPr>
        <p:txBody>
          <a:bodyPr lIns="0" tIns="0" rIns="0" bIns="0" rtlCol="0" anchor="t">
            <a:spAutoFit/>
          </a:bodyPr>
          <a:lstStyle/>
          <a:p>
            <a:pPr algn="l">
              <a:lnSpc>
                <a:spcPts val="8312"/>
              </a:lnSpc>
            </a:pPr>
            <a:r>
              <a:rPr lang="en-US" sz="6374" dirty="0">
                <a:solidFill>
                  <a:srgbClr val="000000"/>
                </a:solidFill>
                <a:latin typeface="Open Sans"/>
                <a:ea typeface="Open Sans"/>
                <a:cs typeface="Open Sans"/>
                <a:sym typeface="Open Sans"/>
              </a:rPr>
              <a:t>The Pelvic Floor: Organic vs. Functional Disorders</a:t>
            </a:r>
          </a:p>
        </p:txBody>
      </p:sp>
      <p:grpSp>
        <p:nvGrpSpPr>
          <p:cNvPr id="3" name="Group 3"/>
          <p:cNvGrpSpPr/>
          <p:nvPr/>
        </p:nvGrpSpPr>
        <p:grpSpPr>
          <a:xfrm>
            <a:off x="737443" y="3076280"/>
            <a:ext cx="8214264" cy="3491770"/>
            <a:chOff x="441120" y="-95251"/>
            <a:chExt cx="10952353" cy="4655693"/>
          </a:xfrm>
        </p:grpSpPr>
        <p:sp>
          <p:nvSpPr>
            <p:cNvPr id="4" name="Freeform 4"/>
            <p:cNvSpPr/>
            <p:nvPr/>
          </p:nvSpPr>
          <p:spPr>
            <a:xfrm>
              <a:off x="441120" y="-95251"/>
              <a:ext cx="10952353" cy="4655693"/>
            </a:xfrm>
            <a:custGeom>
              <a:avLst/>
              <a:gdLst/>
              <a:ahLst/>
              <a:cxnLst/>
              <a:rect l="l" t="t" r="r" b="b"/>
              <a:pathLst>
                <a:path w="10952353" h="4655693">
                  <a:moveTo>
                    <a:pt x="0" y="272161"/>
                  </a:moveTo>
                  <a:cubicBezTo>
                    <a:pt x="0" y="121920"/>
                    <a:pt x="121920" y="0"/>
                    <a:pt x="272161" y="0"/>
                  </a:cubicBezTo>
                  <a:lnTo>
                    <a:pt x="10680192" y="0"/>
                  </a:lnTo>
                  <a:cubicBezTo>
                    <a:pt x="10830561" y="0"/>
                    <a:pt x="10952353" y="121920"/>
                    <a:pt x="10952353" y="272161"/>
                  </a:cubicBezTo>
                  <a:lnTo>
                    <a:pt x="10952353" y="4383532"/>
                  </a:lnTo>
                  <a:cubicBezTo>
                    <a:pt x="10952353" y="4533900"/>
                    <a:pt x="10830433" y="4655693"/>
                    <a:pt x="10680192" y="4655693"/>
                  </a:cubicBezTo>
                  <a:lnTo>
                    <a:pt x="272161" y="4655693"/>
                  </a:lnTo>
                  <a:cubicBezTo>
                    <a:pt x="121920" y="4655693"/>
                    <a:pt x="0" y="4533900"/>
                    <a:pt x="0" y="4383532"/>
                  </a:cubicBezTo>
                  <a:close/>
                </a:path>
              </a:pathLst>
            </a:custGeom>
            <a:solidFill>
              <a:schemeClr val="accent1">
                <a:alpha val="90196"/>
              </a:schemeClr>
            </a:solidFill>
          </p:spPr>
          <p:txBody>
            <a:bodyPr/>
            <a:lstStyle/>
            <a:p>
              <a:endParaRPr lang="it-IT" dirty="0">
                <a:solidFill>
                  <a:schemeClr val="accent1"/>
                </a:solidFill>
              </a:endParaRPr>
            </a:p>
          </p:txBody>
        </p:sp>
      </p:grpSp>
      <p:sp>
        <p:nvSpPr>
          <p:cNvPr id="5" name="TextBox 5"/>
          <p:cNvSpPr txBox="1"/>
          <p:nvPr/>
        </p:nvSpPr>
        <p:spPr>
          <a:xfrm>
            <a:off x="1020965" y="3314700"/>
            <a:ext cx="4075805" cy="504825"/>
          </a:xfrm>
          <a:prstGeom prst="rect">
            <a:avLst/>
          </a:prstGeom>
        </p:spPr>
        <p:txBody>
          <a:bodyPr lIns="0" tIns="0" rIns="0" bIns="0" rtlCol="0" anchor="t">
            <a:spAutoFit/>
          </a:bodyPr>
          <a:lstStyle/>
          <a:p>
            <a:pPr algn="l">
              <a:lnSpc>
                <a:spcPts val="4124"/>
              </a:lnSpc>
            </a:pPr>
            <a:r>
              <a:rPr lang="en-US" sz="3187">
                <a:solidFill>
                  <a:srgbClr val="FFFFFF"/>
                </a:solidFill>
                <a:latin typeface="Open Sans"/>
                <a:ea typeface="Open Sans"/>
                <a:cs typeface="Open Sans"/>
                <a:sym typeface="Open Sans"/>
              </a:rPr>
              <a:t>Organic Forms</a:t>
            </a:r>
          </a:p>
        </p:txBody>
      </p:sp>
      <p:sp>
        <p:nvSpPr>
          <p:cNvPr id="6" name="TextBox 6"/>
          <p:cNvSpPr txBox="1"/>
          <p:nvPr/>
        </p:nvSpPr>
        <p:spPr>
          <a:xfrm>
            <a:off x="1020965" y="4137575"/>
            <a:ext cx="7647232" cy="1124541"/>
          </a:xfrm>
          <a:prstGeom prst="rect">
            <a:avLst/>
          </a:prstGeom>
        </p:spPr>
        <p:txBody>
          <a:bodyPr lIns="0" tIns="0" rIns="0" bIns="0" rtlCol="0" anchor="t">
            <a:spAutoFit/>
          </a:bodyPr>
          <a:lstStyle/>
          <a:p>
            <a:pPr algn="l">
              <a:lnSpc>
                <a:spcPts val="2875"/>
              </a:lnSpc>
            </a:pPr>
            <a:r>
              <a:rPr lang="en-US" sz="2187">
                <a:solidFill>
                  <a:srgbClr val="FFFFFF"/>
                </a:solidFill>
                <a:latin typeface="Montserrat"/>
                <a:ea typeface="Montserrat"/>
                <a:cs typeface="Montserrat"/>
                <a:sym typeface="Montserrat"/>
              </a:rPr>
              <a:t>Linked to anatomical alterations — prolapse, sphincter defects, structural damage. Surgery is often curative and well-established.</a:t>
            </a:r>
          </a:p>
        </p:txBody>
      </p:sp>
      <p:sp>
        <p:nvSpPr>
          <p:cNvPr id="7" name="TextBox 7"/>
          <p:cNvSpPr txBox="1"/>
          <p:nvPr/>
        </p:nvSpPr>
        <p:spPr>
          <a:xfrm>
            <a:off x="9448801" y="3314700"/>
            <a:ext cx="3541082" cy="504825"/>
          </a:xfrm>
          <a:prstGeom prst="rect">
            <a:avLst/>
          </a:prstGeom>
        </p:spPr>
        <p:txBody>
          <a:bodyPr wrap="square" lIns="0" tIns="0" rIns="0" bIns="0" rtlCol="0" anchor="t">
            <a:spAutoFit/>
          </a:bodyPr>
          <a:lstStyle/>
          <a:p>
            <a:pPr algn="l">
              <a:lnSpc>
                <a:spcPts val="4124"/>
              </a:lnSpc>
            </a:pPr>
            <a:r>
              <a:rPr lang="en-US" sz="3187">
                <a:solidFill>
                  <a:srgbClr val="000000"/>
                </a:solidFill>
                <a:latin typeface="Open Sans"/>
                <a:ea typeface="Open Sans"/>
                <a:cs typeface="Open Sans"/>
                <a:sym typeface="Open Sans"/>
              </a:rPr>
              <a:t>Functional Forms</a:t>
            </a:r>
          </a:p>
        </p:txBody>
      </p:sp>
      <p:sp>
        <p:nvSpPr>
          <p:cNvPr id="8" name="TextBox 8"/>
          <p:cNvSpPr txBox="1"/>
          <p:nvPr/>
        </p:nvSpPr>
        <p:spPr>
          <a:xfrm>
            <a:off x="9448800" y="4137575"/>
            <a:ext cx="6781800" cy="720134"/>
          </a:xfrm>
          <a:prstGeom prst="rect">
            <a:avLst/>
          </a:prstGeom>
        </p:spPr>
        <p:txBody>
          <a:bodyPr wrap="square" lIns="0" tIns="0" rIns="0" bIns="0" rtlCol="0" anchor="t">
            <a:spAutoFit/>
          </a:bodyPr>
          <a:lstStyle/>
          <a:p>
            <a:pPr algn="l">
              <a:lnSpc>
                <a:spcPts val="2875"/>
              </a:lnSpc>
            </a:pPr>
            <a:r>
              <a:rPr lang="en-US" sz="2187" dirty="0">
                <a:solidFill>
                  <a:srgbClr val="67534F"/>
                </a:solidFill>
                <a:latin typeface="Montserrat"/>
                <a:ea typeface="Montserrat"/>
                <a:cs typeface="Montserrat"/>
                <a:sym typeface="Montserrat"/>
              </a:rPr>
              <a:t>Driven by </a:t>
            </a:r>
            <a:r>
              <a:rPr lang="en-US" sz="2187" b="1" dirty="0">
                <a:solidFill>
                  <a:srgbClr val="67534F"/>
                </a:solidFill>
                <a:latin typeface="Montserrat Bold"/>
                <a:ea typeface="Montserrat Bold"/>
                <a:cs typeface="Montserrat Bold"/>
                <a:sym typeface="Montserrat Bold"/>
              </a:rPr>
              <a:t>dysregulation of neural control</a:t>
            </a:r>
            <a:r>
              <a:rPr lang="en-US" sz="2187" dirty="0">
                <a:solidFill>
                  <a:srgbClr val="67534F"/>
                </a:solidFill>
                <a:latin typeface="Montserrat"/>
                <a:ea typeface="Montserrat"/>
                <a:cs typeface="Montserrat"/>
                <a:sym typeface="Montserrat"/>
              </a:rPr>
              <a:t> — the target of neuromodulation:</a:t>
            </a:r>
          </a:p>
        </p:txBody>
      </p:sp>
      <p:sp>
        <p:nvSpPr>
          <p:cNvPr id="9" name="TextBox 9"/>
          <p:cNvSpPr txBox="1"/>
          <p:nvPr/>
        </p:nvSpPr>
        <p:spPr>
          <a:xfrm>
            <a:off x="9448800" y="5129660"/>
            <a:ext cx="6781800" cy="1463927"/>
          </a:xfrm>
          <a:prstGeom prst="rect">
            <a:avLst/>
          </a:prstGeom>
        </p:spPr>
        <p:txBody>
          <a:bodyPr wrap="square" lIns="0" tIns="0" rIns="0" bIns="0" rtlCol="0" anchor="t">
            <a:spAutoFit/>
          </a:bodyPr>
          <a:lstStyle/>
          <a:p>
            <a:pPr marL="329902" lvl="1" indent="-164951" algn="l">
              <a:lnSpc>
                <a:spcPts val="2875"/>
              </a:lnSpc>
              <a:buFont typeface="Arial"/>
              <a:buChar char="•"/>
            </a:pPr>
            <a:r>
              <a:rPr lang="en-US" sz="2187" dirty="0">
                <a:solidFill>
                  <a:srgbClr val="67534F"/>
                </a:solidFill>
                <a:latin typeface="Montserrat"/>
                <a:ea typeface="Montserrat"/>
                <a:cs typeface="Montserrat"/>
                <a:sym typeface="Montserrat"/>
              </a:rPr>
              <a:t>Constipation (slow transit &amp; obstructed defecation)</a:t>
            </a:r>
          </a:p>
          <a:p>
            <a:pPr marL="329902" lvl="1" indent="-164951" algn="l">
              <a:lnSpc>
                <a:spcPts val="2875"/>
              </a:lnSpc>
              <a:buFont typeface="Arial"/>
              <a:buChar char="•"/>
            </a:pPr>
            <a:r>
              <a:rPr lang="en-US" sz="2187" dirty="0">
                <a:solidFill>
                  <a:srgbClr val="67534F"/>
                </a:solidFill>
                <a:latin typeface="Montserrat"/>
                <a:ea typeface="Montserrat"/>
                <a:cs typeface="Montserrat"/>
                <a:sym typeface="Montserrat"/>
              </a:rPr>
              <a:t>Fecal incontinence (multifactorial)</a:t>
            </a:r>
          </a:p>
          <a:p>
            <a:pPr marL="329902" lvl="1" indent="-164951" algn="l">
              <a:lnSpc>
                <a:spcPts val="2875"/>
              </a:lnSpc>
              <a:buFont typeface="Arial"/>
              <a:buChar char="•"/>
            </a:pPr>
            <a:r>
              <a:rPr lang="en-US" sz="2187" dirty="0">
                <a:solidFill>
                  <a:srgbClr val="67534F"/>
                </a:solidFill>
                <a:latin typeface="Montserrat"/>
                <a:ea typeface="Montserrat"/>
                <a:cs typeface="Montserrat"/>
                <a:sym typeface="Montserrat"/>
              </a:rPr>
              <a:t>Pelvic pain — </a:t>
            </a:r>
            <a:r>
              <a:rPr lang="en-US" sz="2187" dirty="0" err="1">
                <a:solidFill>
                  <a:srgbClr val="67534F"/>
                </a:solidFill>
                <a:latin typeface="Montserrat"/>
                <a:ea typeface="Montserrat"/>
                <a:cs typeface="Montserrat"/>
                <a:sym typeface="Montserrat"/>
              </a:rPr>
              <a:t>hyperafference</a:t>
            </a:r>
            <a:r>
              <a:rPr lang="en-US" sz="2187" dirty="0">
                <a:solidFill>
                  <a:srgbClr val="67534F"/>
                </a:solidFill>
                <a:latin typeface="Montserrat"/>
                <a:ea typeface="Montserrat"/>
                <a:cs typeface="Montserrat"/>
                <a:sym typeface="Montserrat"/>
              </a:rPr>
              <a:t>, levator spasm</a:t>
            </a:r>
          </a:p>
        </p:txBody>
      </p:sp>
      <p:pic>
        <p:nvPicPr>
          <p:cNvPr id="11" name="Immagine 10">
            <a:extLst>
              <a:ext uri="{FF2B5EF4-FFF2-40B4-BE49-F238E27FC236}">
                <a16:creationId xmlns:a16="http://schemas.microsoft.com/office/drawing/2014/main" id="{E99511C9-62B9-75F9-B991-C432B35BC9D9}"/>
              </a:ext>
            </a:extLst>
          </p:cNvPr>
          <p:cNvPicPr>
            <a:picLocks noChangeAspect="1"/>
          </p:cNvPicPr>
          <p:nvPr/>
        </p:nvPicPr>
        <p:blipFill>
          <a:blip r:embed="rId3"/>
          <a:srcRect r="52083"/>
          <a:stretch>
            <a:fillRect/>
          </a:stretch>
        </p:blipFill>
        <p:spPr>
          <a:xfrm>
            <a:off x="1981200" y="3309411"/>
            <a:ext cx="5297737" cy="7370764"/>
          </a:xfrm>
          <a:prstGeom prst="rect">
            <a:avLst/>
          </a:prstGeom>
        </p:spPr>
      </p:pic>
      <p:pic>
        <p:nvPicPr>
          <p:cNvPr id="13" name="Immagine 12">
            <a:extLst>
              <a:ext uri="{FF2B5EF4-FFF2-40B4-BE49-F238E27FC236}">
                <a16:creationId xmlns:a16="http://schemas.microsoft.com/office/drawing/2014/main" id="{5F702A4D-F44D-52E6-1759-A813818A7B95}"/>
              </a:ext>
            </a:extLst>
          </p:cNvPr>
          <p:cNvPicPr>
            <a:picLocks noChangeAspect="1"/>
          </p:cNvPicPr>
          <p:nvPr/>
        </p:nvPicPr>
        <p:blipFill>
          <a:blip r:embed="rId3"/>
          <a:srcRect l="60416" t="10156"/>
          <a:stretch>
            <a:fillRect/>
          </a:stretch>
        </p:blipFill>
        <p:spPr>
          <a:xfrm rot="802412" flipH="1">
            <a:off x="13719306" y="4309462"/>
            <a:ext cx="3961170" cy="599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2238" y="1192263"/>
            <a:ext cx="14857362" cy="1009315"/>
          </a:xfrm>
          <a:prstGeom prst="rect">
            <a:avLst/>
          </a:prstGeom>
        </p:spPr>
        <p:txBody>
          <a:bodyPr wrap="square" lIns="0" tIns="0" rIns="0" bIns="0" rtlCol="0" anchor="t">
            <a:spAutoFit/>
          </a:bodyPr>
          <a:lstStyle/>
          <a:p>
            <a:pPr algn="l">
              <a:lnSpc>
                <a:spcPts val="8312"/>
              </a:lnSpc>
            </a:pPr>
            <a:r>
              <a:rPr lang="en-US" sz="6374" dirty="0">
                <a:solidFill>
                  <a:srgbClr val="000000"/>
                </a:solidFill>
                <a:latin typeface="Open Sans"/>
                <a:ea typeface="Open Sans"/>
                <a:cs typeface="Open Sans"/>
                <a:sym typeface="Open Sans"/>
              </a:rPr>
              <a:t>Safety Profile &amp; Conclusions</a:t>
            </a:r>
          </a:p>
        </p:txBody>
      </p:sp>
      <p:sp>
        <p:nvSpPr>
          <p:cNvPr id="3" name="TextBox 3"/>
          <p:cNvSpPr txBox="1"/>
          <p:nvPr/>
        </p:nvSpPr>
        <p:spPr>
          <a:xfrm>
            <a:off x="992238" y="2998737"/>
            <a:ext cx="8151762" cy="499817"/>
          </a:xfrm>
          <a:prstGeom prst="rect">
            <a:avLst/>
          </a:prstGeom>
        </p:spPr>
        <p:txBody>
          <a:bodyPr wrap="square" lIns="0" tIns="0" rIns="0" bIns="0" rtlCol="0" anchor="t">
            <a:spAutoFit/>
          </a:bodyPr>
          <a:lstStyle/>
          <a:p>
            <a:pPr algn="l">
              <a:lnSpc>
                <a:spcPts val="4124"/>
              </a:lnSpc>
            </a:pPr>
            <a:r>
              <a:rPr lang="en-US" sz="3187" dirty="0">
                <a:solidFill>
                  <a:srgbClr val="000000"/>
                </a:solidFill>
                <a:latin typeface="Open Sans"/>
                <a:ea typeface="Open Sans"/>
                <a:cs typeface="Open Sans"/>
                <a:sym typeface="Open Sans"/>
              </a:rPr>
              <a:t>Adverse Events — Manageable &amp; Rare</a:t>
            </a:r>
          </a:p>
        </p:txBody>
      </p:sp>
      <p:sp>
        <p:nvSpPr>
          <p:cNvPr id="4" name="TextBox 4"/>
          <p:cNvSpPr txBox="1"/>
          <p:nvPr/>
        </p:nvSpPr>
        <p:spPr>
          <a:xfrm>
            <a:off x="992238" y="3821611"/>
            <a:ext cx="7805890" cy="2626519"/>
          </a:xfrm>
          <a:prstGeom prst="rect">
            <a:avLst/>
          </a:prstGeom>
        </p:spPr>
        <p:txBody>
          <a:bodyPr lIns="0" tIns="0" rIns="0" bIns="0" rtlCol="0" anchor="t">
            <a:spAutoFit/>
          </a:bodyPr>
          <a:lstStyle/>
          <a:p>
            <a:pPr marL="329902" lvl="1" indent="-164951" algn="l">
              <a:lnSpc>
                <a:spcPts val="2875"/>
              </a:lnSpc>
              <a:buFont typeface="Arial"/>
              <a:buChar char="•"/>
            </a:pPr>
            <a:r>
              <a:rPr lang="en-US" sz="2187">
                <a:solidFill>
                  <a:srgbClr val="67534F"/>
                </a:solidFill>
                <a:latin typeface="Montserrat"/>
                <a:ea typeface="Montserrat"/>
                <a:cs typeface="Montserrat"/>
                <a:sym typeface="Montserrat"/>
              </a:rPr>
              <a:t>Pain at implant site: </a:t>
            </a:r>
            <a:r>
              <a:rPr lang="en-US" sz="2187" b="1">
                <a:solidFill>
                  <a:srgbClr val="67534F"/>
                </a:solidFill>
                <a:latin typeface="Montserrat Bold"/>
                <a:ea typeface="Montserrat Bold"/>
                <a:cs typeface="Montserrat Bold"/>
                <a:sym typeface="Montserrat Bold"/>
              </a:rPr>
              <a:t>≈5%</a:t>
            </a:r>
            <a:r>
              <a:rPr lang="en-US" sz="2187">
                <a:solidFill>
                  <a:srgbClr val="67534F"/>
                </a:solidFill>
                <a:latin typeface="Montserrat"/>
                <a:ea typeface="Montserrat"/>
                <a:cs typeface="Montserrat"/>
                <a:sym typeface="Montserrat"/>
              </a:rPr>
              <a:t> (mitigated by smaller modern IPGs)</a:t>
            </a:r>
          </a:p>
          <a:p>
            <a:pPr marL="329902" lvl="1" indent="-164951" algn="l">
              <a:lnSpc>
                <a:spcPts val="2875"/>
              </a:lnSpc>
              <a:buFont typeface="Arial"/>
              <a:buChar char="•"/>
            </a:pPr>
            <a:r>
              <a:rPr lang="en-US" sz="2187">
                <a:solidFill>
                  <a:srgbClr val="67534F"/>
                </a:solidFill>
                <a:latin typeface="Montserrat"/>
                <a:ea typeface="Montserrat"/>
                <a:cs typeface="Montserrat"/>
                <a:sym typeface="Montserrat"/>
              </a:rPr>
              <a:t>Lead migration: </a:t>
            </a:r>
            <a:r>
              <a:rPr lang="en-US" sz="2187" b="1">
                <a:solidFill>
                  <a:srgbClr val="67534F"/>
                </a:solidFill>
                <a:latin typeface="Montserrat Bold"/>
                <a:ea typeface="Montserrat Bold"/>
                <a:cs typeface="Montserrat Bold"/>
                <a:sym typeface="Montserrat Bold"/>
              </a:rPr>
              <a:t>1–4%</a:t>
            </a:r>
            <a:r>
              <a:rPr lang="en-US" sz="2187">
                <a:solidFill>
                  <a:srgbClr val="67534F"/>
                </a:solidFill>
                <a:latin typeface="Montserrat"/>
                <a:ea typeface="Montserrat"/>
                <a:cs typeface="Montserrat"/>
                <a:sym typeface="Montserrat"/>
              </a:rPr>
              <a:t> | Lead breakage: </a:t>
            </a:r>
            <a:r>
              <a:rPr lang="en-US" sz="2187" b="1">
                <a:solidFill>
                  <a:srgbClr val="67534F"/>
                </a:solidFill>
                <a:latin typeface="Montserrat Bold"/>
                <a:ea typeface="Montserrat Bold"/>
                <a:cs typeface="Montserrat Bold"/>
                <a:sym typeface="Montserrat Bold"/>
              </a:rPr>
              <a:t>1–3.4%</a:t>
            </a:r>
          </a:p>
          <a:p>
            <a:pPr marL="329902" lvl="1" indent="-164951" algn="l">
              <a:lnSpc>
                <a:spcPts val="2875"/>
              </a:lnSpc>
              <a:buFont typeface="Arial"/>
              <a:buChar char="•"/>
            </a:pPr>
            <a:r>
              <a:rPr lang="en-US" sz="2187">
                <a:solidFill>
                  <a:srgbClr val="67534F"/>
                </a:solidFill>
                <a:latin typeface="Montserrat"/>
                <a:ea typeface="Montserrat"/>
                <a:cs typeface="Montserrat"/>
                <a:sym typeface="Montserrat"/>
              </a:rPr>
              <a:t>Infection: </a:t>
            </a:r>
            <a:r>
              <a:rPr lang="en-US" sz="2187" b="1">
                <a:solidFill>
                  <a:srgbClr val="67534F"/>
                </a:solidFill>
                <a:latin typeface="Montserrat Bold"/>
                <a:ea typeface="Montserrat Bold"/>
                <a:cs typeface="Montserrat Bold"/>
                <a:sym typeface="Montserrat Bold"/>
              </a:rPr>
              <a:t>≈4%</a:t>
            </a:r>
            <a:r>
              <a:rPr lang="en-US" sz="2187">
                <a:solidFill>
                  <a:srgbClr val="67534F"/>
                </a:solidFill>
                <a:latin typeface="Montserrat"/>
                <a:ea typeface="Montserrat"/>
                <a:cs typeface="Montserrat"/>
                <a:sym typeface="Montserrat"/>
              </a:rPr>
              <a:t> | Wound healing issues: </a:t>
            </a:r>
            <a:r>
              <a:rPr lang="en-US" sz="2187" b="1">
                <a:solidFill>
                  <a:srgbClr val="67534F"/>
                </a:solidFill>
                <a:latin typeface="Montserrat Bold"/>
                <a:ea typeface="Montserrat Bold"/>
                <a:cs typeface="Montserrat Bold"/>
                <a:sym typeface="Montserrat Bold"/>
              </a:rPr>
              <a:t>≈2%</a:t>
            </a:r>
          </a:p>
          <a:p>
            <a:pPr marL="329902" lvl="1" indent="-164951" algn="l">
              <a:lnSpc>
                <a:spcPts val="2875"/>
              </a:lnSpc>
              <a:buFont typeface="Arial"/>
              <a:buChar char="•"/>
            </a:pPr>
            <a:r>
              <a:rPr lang="en-US" sz="2187">
                <a:solidFill>
                  <a:srgbClr val="67534F"/>
                </a:solidFill>
                <a:latin typeface="Montserrat"/>
                <a:ea typeface="Montserrat"/>
                <a:cs typeface="Montserrat"/>
                <a:sym typeface="Montserrat"/>
              </a:rPr>
              <a:t>Explantation rate: </a:t>
            </a:r>
            <a:r>
              <a:rPr lang="en-US" sz="2187" b="1">
                <a:solidFill>
                  <a:srgbClr val="67534F"/>
                </a:solidFill>
                <a:latin typeface="Montserrat Bold"/>
                <a:ea typeface="Montserrat Bold"/>
                <a:cs typeface="Montserrat Bold"/>
                <a:sym typeface="Montserrat Bold"/>
              </a:rPr>
              <a:t>5–13%</a:t>
            </a:r>
            <a:r>
              <a:rPr lang="en-US" sz="2187">
                <a:solidFill>
                  <a:srgbClr val="67534F"/>
                </a:solidFill>
                <a:latin typeface="Montserrat"/>
                <a:ea typeface="Montserrat"/>
                <a:cs typeface="Montserrat"/>
                <a:sym typeface="Montserrat"/>
              </a:rPr>
              <a:t> (therapy failures)</a:t>
            </a:r>
          </a:p>
          <a:p>
            <a:pPr marL="329902" lvl="1" indent="-164951" algn="l">
              <a:lnSpc>
                <a:spcPts val="2875"/>
              </a:lnSpc>
              <a:buFont typeface="Arial"/>
              <a:buChar char="•"/>
            </a:pPr>
            <a:r>
              <a:rPr lang="en-US" sz="2187" b="1">
                <a:solidFill>
                  <a:srgbClr val="67534F"/>
                </a:solidFill>
                <a:latin typeface="Montserrat Bold"/>
                <a:ea typeface="Montserrat Bold"/>
                <a:cs typeface="Montserrat Bold"/>
                <a:sym typeface="Montserrat Bold"/>
              </a:rPr>
              <a:t>No severe, irreversible complications reported</a:t>
            </a:r>
          </a:p>
        </p:txBody>
      </p:sp>
      <p:sp>
        <p:nvSpPr>
          <p:cNvPr id="5" name="TextBox 5"/>
          <p:cNvSpPr txBox="1"/>
          <p:nvPr/>
        </p:nvSpPr>
        <p:spPr>
          <a:xfrm>
            <a:off x="992238" y="6684169"/>
            <a:ext cx="7805890" cy="1861547"/>
          </a:xfrm>
          <a:prstGeom prst="rect">
            <a:avLst/>
          </a:prstGeom>
        </p:spPr>
        <p:txBody>
          <a:bodyPr lIns="0" tIns="0" rIns="0" bIns="0" rtlCol="0" anchor="t">
            <a:spAutoFit/>
          </a:bodyPr>
          <a:lstStyle/>
          <a:p>
            <a:pPr algn="l">
              <a:lnSpc>
                <a:spcPts val="2875"/>
              </a:lnSpc>
            </a:pPr>
            <a:r>
              <a:rPr lang="en-US" sz="2187">
                <a:solidFill>
                  <a:srgbClr val="67534F"/>
                </a:solidFill>
                <a:latin typeface="Montserrat"/>
                <a:ea typeface="Montserrat"/>
                <a:cs typeface="Montserrat"/>
                <a:sym typeface="Montserrat"/>
              </a:rPr>
              <a:t>FDA MAUDE database review confirms real-world safety: 43.2% of reported "complications" reflect need for improved technical support or informed consent, not true adverse events. Only </a:t>
            </a:r>
            <a:r>
              <a:rPr lang="en-US" sz="2187" b="1">
                <a:solidFill>
                  <a:srgbClr val="67534F"/>
                </a:solidFill>
                <a:latin typeface="Montserrat Bold"/>
                <a:ea typeface="Montserrat Bold"/>
                <a:cs typeface="Montserrat Bold"/>
                <a:sym typeface="Montserrat Bold"/>
              </a:rPr>
              <a:t>4 legal cases</a:t>
            </a:r>
            <a:r>
              <a:rPr lang="en-US" sz="2187">
                <a:solidFill>
                  <a:srgbClr val="67534F"/>
                </a:solidFill>
                <a:latin typeface="Montserrat"/>
                <a:ea typeface="Montserrat"/>
                <a:cs typeface="Montserrat"/>
                <a:sym typeface="Montserrat"/>
              </a:rPr>
              <a:t> in 24 years of use. </a:t>
            </a:r>
            <a:r>
              <a:rPr lang="en-US" sz="2187" i="1">
                <a:solidFill>
                  <a:srgbClr val="67534F"/>
                </a:solidFill>
                <a:latin typeface="Montserrat Italics"/>
                <a:ea typeface="Montserrat Italics"/>
                <a:cs typeface="Montserrat Italics"/>
                <a:sym typeface="Montserrat Italics"/>
              </a:rPr>
              <a:t>(Carlton et al. Neurourol Urodyn. 2023)</a:t>
            </a:r>
          </a:p>
        </p:txBody>
      </p:sp>
      <p:grpSp>
        <p:nvGrpSpPr>
          <p:cNvPr id="6" name="Group 6"/>
          <p:cNvGrpSpPr/>
          <p:nvPr/>
        </p:nvGrpSpPr>
        <p:grpSpPr>
          <a:xfrm>
            <a:off x="9296400" y="2705100"/>
            <a:ext cx="8214274" cy="6284119"/>
            <a:chOff x="0" y="0"/>
            <a:chExt cx="10952366" cy="8378825"/>
          </a:xfrm>
          <a:solidFill>
            <a:schemeClr val="accent1">
              <a:lumMod val="20000"/>
              <a:lumOff val="80000"/>
            </a:schemeClr>
          </a:solidFill>
        </p:grpSpPr>
        <p:sp>
          <p:nvSpPr>
            <p:cNvPr id="7" name="Freeform 7"/>
            <p:cNvSpPr/>
            <p:nvPr/>
          </p:nvSpPr>
          <p:spPr>
            <a:xfrm>
              <a:off x="0" y="0"/>
              <a:ext cx="10952480" cy="8378825"/>
            </a:xfrm>
            <a:custGeom>
              <a:avLst/>
              <a:gdLst/>
              <a:ahLst/>
              <a:cxnLst/>
              <a:rect l="l" t="t" r="r" b="b"/>
              <a:pathLst>
                <a:path w="10952480" h="8378825">
                  <a:moveTo>
                    <a:pt x="0" y="272288"/>
                  </a:moveTo>
                  <a:cubicBezTo>
                    <a:pt x="0" y="121920"/>
                    <a:pt x="121920" y="0"/>
                    <a:pt x="272288" y="0"/>
                  </a:cubicBezTo>
                  <a:lnTo>
                    <a:pt x="10680192" y="0"/>
                  </a:lnTo>
                  <a:cubicBezTo>
                    <a:pt x="10830561" y="0"/>
                    <a:pt x="10952480" y="121920"/>
                    <a:pt x="10952480" y="272288"/>
                  </a:cubicBezTo>
                  <a:lnTo>
                    <a:pt x="10952480" y="8106537"/>
                  </a:lnTo>
                  <a:cubicBezTo>
                    <a:pt x="10952480" y="8256905"/>
                    <a:pt x="10830561" y="8378825"/>
                    <a:pt x="10680192" y="8378825"/>
                  </a:cubicBezTo>
                  <a:lnTo>
                    <a:pt x="272288" y="8378825"/>
                  </a:lnTo>
                  <a:cubicBezTo>
                    <a:pt x="121920" y="8378825"/>
                    <a:pt x="0" y="8256905"/>
                    <a:pt x="0" y="8106537"/>
                  </a:cubicBezTo>
                  <a:close/>
                </a:path>
              </a:pathLst>
            </a:custGeom>
            <a:grpFill/>
            <a:ln>
              <a:solidFill>
                <a:srgbClr val="0070C0"/>
              </a:solidFill>
            </a:ln>
          </p:spPr>
          <p:txBody>
            <a:bodyPr/>
            <a:lstStyle/>
            <a:p>
              <a:endParaRPr lang="it-IT"/>
            </a:p>
          </p:txBody>
        </p:sp>
      </p:grpSp>
      <p:sp>
        <p:nvSpPr>
          <p:cNvPr id="8" name="TextBox 8"/>
          <p:cNvSpPr txBox="1"/>
          <p:nvPr/>
        </p:nvSpPr>
        <p:spPr>
          <a:xfrm>
            <a:off x="9578731" y="2998737"/>
            <a:ext cx="4075805" cy="504825"/>
          </a:xfrm>
          <a:prstGeom prst="rect">
            <a:avLst/>
          </a:prstGeom>
        </p:spPr>
        <p:txBody>
          <a:bodyPr lIns="0" tIns="0" rIns="0" bIns="0" rtlCol="0" anchor="t">
            <a:spAutoFit/>
          </a:bodyPr>
          <a:lstStyle/>
          <a:p>
            <a:pPr algn="l">
              <a:lnSpc>
                <a:spcPts val="4124"/>
              </a:lnSpc>
            </a:pPr>
            <a:r>
              <a:rPr lang="en-US" sz="3187" dirty="0">
                <a:solidFill>
                  <a:schemeClr val="tx2"/>
                </a:solidFill>
                <a:latin typeface="Open Sans"/>
                <a:ea typeface="Open Sans"/>
                <a:cs typeface="Open Sans"/>
                <a:sym typeface="Open Sans"/>
              </a:rPr>
              <a:t>The Verdict</a:t>
            </a:r>
          </a:p>
        </p:txBody>
      </p:sp>
      <p:sp>
        <p:nvSpPr>
          <p:cNvPr id="9" name="TextBox 9"/>
          <p:cNvSpPr txBox="1"/>
          <p:nvPr/>
        </p:nvSpPr>
        <p:spPr>
          <a:xfrm>
            <a:off x="9578731" y="3821611"/>
            <a:ext cx="7647232" cy="1124541"/>
          </a:xfrm>
          <a:prstGeom prst="rect">
            <a:avLst/>
          </a:prstGeom>
        </p:spPr>
        <p:txBody>
          <a:bodyPr lIns="0" tIns="0" rIns="0" bIns="0" rtlCol="0" anchor="t">
            <a:spAutoFit/>
          </a:bodyPr>
          <a:lstStyle/>
          <a:p>
            <a:pPr algn="l">
              <a:lnSpc>
                <a:spcPts val="2875"/>
              </a:lnSpc>
            </a:pPr>
            <a:r>
              <a:rPr lang="en-US" sz="2187" dirty="0">
                <a:solidFill>
                  <a:schemeClr val="tx2"/>
                </a:solidFill>
                <a:latin typeface="Montserrat"/>
                <a:ea typeface="Montserrat"/>
                <a:cs typeface="Montserrat"/>
                <a:sym typeface="Montserrat"/>
              </a:rPr>
              <a:t>SNM has delivered a </a:t>
            </a:r>
            <a:r>
              <a:rPr lang="en-US" sz="2187" b="1" dirty="0">
                <a:solidFill>
                  <a:schemeClr val="tx2"/>
                </a:solidFill>
                <a:latin typeface="Montserrat Bold"/>
                <a:ea typeface="Montserrat Bold"/>
                <a:cs typeface="Montserrat Bold"/>
                <a:sym typeface="Montserrat Bold"/>
              </a:rPr>
              <a:t>genuine revolution</a:t>
            </a:r>
            <a:r>
              <a:rPr lang="en-US" sz="2187" dirty="0">
                <a:solidFill>
                  <a:schemeClr val="tx2"/>
                </a:solidFill>
                <a:latin typeface="Montserrat"/>
                <a:ea typeface="Montserrat"/>
                <a:cs typeface="Montserrat"/>
                <a:sym typeface="Montserrat"/>
              </a:rPr>
              <a:t> in the management of functional pelvic floor disorders over three decades.</a:t>
            </a:r>
          </a:p>
        </p:txBody>
      </p:sp>
      <p:sp>
        <p:nvSpPr>
          <p:cNvPr id="10" name="TextBox 10"/>
          <p:cNvSpPr txBox="1"/>
          <p:nvPr/>
        </p:nvSpPr>
        <p:spPr>
          <a:xfrm>
            <a:off x="9578731" y="5182191"/>
            <a:ext cx="7647232" cy="2230041"/>
          </a:xfrm>
          <a:prstGeom prst="rect">
            <a:avLst/>
          </a:prstGeom>
        </p:spPr>
        <p:txBody>
          <a:bodyPr lIns="0" tIns="0" rIns="0" bIns="0" rtlCol="0" anchor="t">
            <a:spAutoFit/>
          </a:bodyPr>
          <a:lstStyle/>
          <a:p>
            <a:pPr algn="l">
              <a:lnSpc>
                <a:spcPts val="2875"/>
              </a:lnSpc>
            </a:pPr>
            <a:r>
              <a:rPr lang="en-US" sz="2187" dirty="0">
                <a:solidFill>
                  <a:schemeClr val="tx2"/>
                </a:solidFill>
                <a:latin typeface="Montserrat"/>
                <a:ea typeface="Montserrat"/>
                <a:cs typeface="Montserrat"/>
                <a:sym typeface="Montserrat"/>
              </a:rPr>
              <a:t>Despite incomplete mechanistic understanding, the clinical evidence is robust: </a:t>
            </a:r>
            <a:r>
              <a:rPr lang="en-US" sz="2187" b="1" dirty="0">
                <a:solidFill>
                  <a:schemeClr val="tx2"/>
                </a:solidFill>
                <a:latin typeface="Montserrat Bold"/>
                <a:ea typeface="Montserrat Bold"/>
                <a:cs typeface="Montserrat Bold"/>
                <a:sym typeface="Montserrat Bold"/>
              </a:rPr>
              <a:t>sustained efficacy, acceptable safety, and broad applicability</a:t>
            </a:r>
            <a:r>
              <a:rPr lang="en-US" sz="2187" dirty="0">
                <a:solidFill>
                  <a:schemeClr val="tx2"/>
                </a:solidFill>
                <a:latin typeface="Montserrat"/>
                <a:ea typeface="Montserrat"/>
                <a:cs typeface="Montserrat"/>
                <a:sym typeface="Montserrat"/>
              </a:rPr>
              <a:t> — including combined </a:t>
            </a:r>
            <a:r>
              <a:rPr lang="en-US" sz="2187" dirty="0" err="1">
                <a:solidFill>
                  <a:schemeClr val="tx2"/>
                </a:solidFill>
                <a:latin typeface="Montserrat"/>
                <a:ea typeface="Montserrat"/>
                <a:cs typeface="Montserrat"/>
                <a:sym typeface="Montserrat"/>
              </a:rPr>
              <a:t>uro</a:t>
            </a:r>
            <a:r>
              <a:rPr lang="en-US" sz="2187" dirty="0">
                <a:solidFill>
                  <a:schemeClr val="tx2"/>
                </a:solidFill>
                <a:latin typeface="Montserrat"/>
                <a:ea typeface="Montserrat"/>
                <a:cs typeface="Montserrat"/>
                <a:sym typeface="Montserrat"/>
              </a:rPr>
              <a:t>-proctological dysfunction, LARS, neurogenic conditions, and concomitant pelvic pain.</a:t>
            </a:r>
          </a:p>
        </p:txBody>
      </p:sp>
      <p:sp>
        <p:nvSpPr>
          <p:cNvPr id="11" name="TextBox 11"/>
          <p:cNvSpPr txBox="1"/>
          <p:nvPr/>
        </p:nvSpPr>
        <p:spPr>
          <a:xfrm>
            <a:off x="9578731" y="7648280"/>
            <a:ext cx="7647232" cy="1124541"/>
          </a:xfrm>
          <a:prstGeom prst="rect">
            <a:avLst/>
          </a:prstGeom>
        </p:spPr>
        <p:txBody>
          <a:bodyPr lIns="0" tIns="0" rIns="0" bIns="0" rtlCol="0" anchor="t">
            <a:spAutoFit/>
          </a:bodyPr>
          <a:lstStyle/>
          <a:p>
            <a:pPr algn="l">
              <a:lnSpc>
                <a:spcPts val="2875"/>
              </a:lnSpc>
            </a:pPr>
            <a:r>
              <a:rPr lang="en-US" sz="2187" dirty="0">
                <a:solidFill>
                  <a:schemeClr val="tx2"/>
                </a:solidFill>
                <a:latin typeface="Montserrat"/>
                <a:ea typeface="Montserrat"/>
                <a:cs typeface="Montserrat"/>
                <a:sym typeface="Montserrat"/>
              </a:rPr>
              <a:t>The answer to </a:t>
            </a:r>
            <a:r>
              <a:rPr lang="en-US" sz="2187" b="1" dirty="0">
                <a:solidFill>
                  <a:schemeClr val="tx2"/>
                </a:solidFill>
                <a:latin typeface="Montserrat Bold"/>
                <a:ea typeface="Montserrat Bold"/>
                <a:cs typeface="Montserrat Bold"/>
                <a:sym typeface="Montserrat Bold"/>
              </a:rPr>
              <a:t>"Science or Faith?"</a:t>
            </a:r>
            <a:r>
              <a:rPr lang="en-US" sz="2187" dirty="0">
                <a:solidFill>
                  <a:schemeClr val="tx2"/>
                </a:solidFill>
                <a:latin typeface="Montserrat"/>
                <a:ea typeface="Montserrat"/>
                <a:cs typeface="Montserrat"/>
                <a:sym typeface="Montserrat"/>
              </a:rPr>
              <a:t> is: </a:t>
            </a:r>
            <a:r>
              <a:rPr lang="en-US" sz="2187" b="1" dirty="0">
                <a:solidFill>
                  <a:schemeClr val="tx2"/>
                </a:solidFill>
                <a:latin typeface="Montserrat Bold"/>
                <a:ea typeface="Montserrat Bold"/>
                <a:cs typeface="Montserrat Bold"/>
                <a:sym typeface="Montserrat Bold"/>
              </a:rPr>
              <a:t>predominantly science</a:t>
            </a:r>
            <a:r>
              <a:rPr lang="en-US" sz="2187" dirty="0">
                <a:solidFill>
                  <a:schemeClr val="tx2"/>
                </a:solidFill>
                <a:latin typeface="Montserrat"/>
                <a:ea typeface="Montserrat"/>
                <a:cs typeface="Montserrat"/>
                <a:sym typeface="Montserrat"/>
              </a:rPr>
              <a:t> — with an honest acknowledgment that the full story is still being written.</a:t>
            </a:r>
          </a:p>
        </p:txBody>
      </p:sp>
      <p:sp>
        <p:nvSpPr>
          <p:cNvPr id="12" name="TextBox 3">
            <a:extLst>
              <a:ext uri="{FF2B5EF4-FFF2-40B4-BE49-F238E27FC236}">
                <a16:creationId xmlns:a16="http://schemas.microsoft.com/office/drawing/2014/main" id="{0BCC9E5F-AFDA-0AAB-787D-A5DFECDFB3AE}"/>
              </a:ext>
            </a:extLst>
          </p:cNvPr>
          <p:cNvSpPr txBox="1"/>
          <p:nvPr/>
        </p:nvSpPr>
        <p:spPr>
          <a:xfrm>
            <a:off x="1805940" y="9310907"/>
            <a:ext cx="14676120" cy="322231"/>
          </a:xfrm>
          <a:prstGeom prst="rect">
            <a:avLst/>
          </a:prstGeom>
        </p:spPr>
        <p:txBody>
          <a:bodyPr lIns="0" tIns="0" rIns="0" bIns="0" rtlCol="0" anchor="t">
            <a:spAutoFit/>
          </a:bodyPr>
          <a:lstStyle/>
          <a:p>
            <a:pPr marL="188516" lvl="1" indent="-94258" algn="l">
              <a:lnSpc>
                <a:spcPts val="1499"/>
              </a:lnSpc>
              <a:buFont typeface="Arial"/>
              <a:buChar char="•"/>
            </a:pPr>
            <a:r>
              <a:rPr lang="en-US" sz="1249" dirty="0">
                <a:solidFill>
                  <a:srgbClr val="67534F"/>
                </a:solidFill>
                <a:latin typeface="Montserrat"/>
                <a:ea typeface="Montserrat"/>
                <a:cs typeface="Montserrat"/>
                <a:sym typeface="Montserrat"/>
              </a:rPr>
              <a:t>Carlton CE et al. Understanding a decade of safety reporting for sacral neuromodulation in the Food and Drug Administration Manufacturer and User Facility Device Experience database. </a:t>
            </a:r>
            <a:r>
              <a:rPr lang="en-US" sz="1249" dirty="0" err="1">
                <a:solidFill>
                  <a:srgbClr val="67534F"/>
                </a:solidFill>
                <a:latin typeface="Montserrat"/>
                <a:ea typeface="Montserrat"/>
                <a:cs typeface="Montserrat"/>
                <a:sym typeface="Montserrat"/>
              </a:rPr>
              <a:t>Neurourol</a:t>
            </a:r>
            <a:r>
              <a:rPr lang="en-US" sz="1249" dirty="0">
                <a:solidFill>
                  <a:srgbClr val="67534F"/>
                </a:solidFill>
                <a:latin typeface="Montserrat"/>
                <a:ea typeface="Montserrat"/>
                <a:cs typeface="Montserrat"/>
                <a:sym typeface="Montserrat"/>
              </a:rPr>
              <a:t> </a:t>
            </a:r>
            <a:r>
              <a:rPr lang="en-US" sz="1249" dirty="0" err="1">
                <a:solidFill>
                  <a:srgbClr val="67534F"/>
                </a:solidFill>
                <a:latin typeface="Montserrat"/>
                <a:ea typeface="Montserrat"/>
                <a:cs typeface="Montserrat"/>
                <a:sym typeface="Montserrat"/>
              </a:rPr>
              <a:t>Urodyn</a:t>
            </a:r>
            <a:r>
              <a:rPr lang="en-US" sz="1249" dirty="0">
                <a:solidFill>
                  <a:srgbClr val="67534F"/>
                </a:solidFill>
                <a:latin typeface="Montserrat"/>
                <a:ea typeface="Montserrat"/>
                <a:cs typeface="Montserrat"/>
                <a:sym typeface="Montserrat"/>
              </a:rPr>
              <a:t>. 2023 Nov;42(8):1655-1667.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FA12581-692F-E7EB-01AA-A68B38558CF0}"/>
              </a:ext>
            </a:extLst>
          </p:cNvPr>
          <p:cNvSpPr txBox="1"/>
          <p:nvPr/>
        </p:nvSpPr>
        <p:spPr>
          <a:xfrm>
            <a:off x="9173555" y="2404835"/>
            <a:ext cx="7959144" cy="3323987"/>
          </a:xfrm>
          <a:prstGeom prst="rect">
            <a:avLst/>
          </a:prstGeom>
          <a:solidFill>
            <a:srgbClr val="E4F8F8"/>
          </a:solidFill>
          <a:ln>
            <a:solidFill>
              <a:srgbClr val="33CCCC"/>
            </a:solidFill>
          </a:ln>
        </p:spPr>
        <p:txBody>
          <a:bodyPr wrap="square">
            <a:spAutoFit/>
          </a:bodyPr>
          <a:lstStyle/>
          <a:p>
            <a:pPr algn="ctr"/>
            <a:r>
              <a:rPr lang="it-IT" sz="4200" dirty="0">
                <a:solidFill>
                  <a:schemeClr val="accent1"/>
                </a:solidFill>
                <a:latin typeface="Abadi" panose="020B0604020104020204" pitchFamily="34" charset="0"/>
              </a:rPr>
              <a:t>MASTER UNIVERSITARIO DI </a:t>
            </a:r>
          </a:p>
          <a:p>
            <a:pPr algn="ctr"/>
            <a:r>
              <a:rPr lang="it-IT" sz="4200" b="1" dirty="0">
                <a:solidFill>
                  <a:schemeClr val="accent1"/>
                </a:solidFill>
                <a:latin typeface="Abadi" panose="020B0604020104020204" pitchFamily="34" charset="0"/>
              </a:rPr>
              <a:t>I LIVELLO </a:t>
            </a:r>
            <a:r>
              <a:rPr lang="it-IT" sz="4200" dirty="0">
                <a:solidFill>
                  <a:schemeClr val="accent1"/>
                </a:solidFill>
                <a:latin typeface="Abadi" panose="020B0604020104020204" pitchFamily="34" charset="0"/>
              </a:rPr>
              <a:t>IN:</a:t>
            </a:r>
          </a:p>
          <a:p>
            <a:pPr algn="ctr"/>
            <a:r>
              <a:rPr lang="it-IT" sz="4200" dirty="0">
                <a:solidFill>
                  <a:schemeClr val="accent1"/>
                </a:solidFill>
                <a:latin typeface="Abadi" panose="020B0604020104020204" pitchFamily="34" charset="0"/>
              </a:rPr>
              <a:t> </a:t>
            </a:r>
            <a:r>
              <a:rPr lang="it-IT" sz="4200" dirty="0">
                <a:solidFill>
                  <a:schemeClr val="accent1"/>
                </a:solidFill>
                <a:effectLst>
                  <a:outerShdw blurRad="38100" dist="38100" dir="2700000" algn="tl">
                    <a:srgbClr val="000000">
                      <a:alpha val="43137"/>
                    </a:srgbClr>
                  </a:outerShdw>
                </a:effectLst>
                <a:latin typeface="Abadi" panose="020B0604020104020204" pitchFamily="34" charset="0"/>
              </a:rPr>
              <a:t>DIAGNOSTICA STRUMENTALE E RIABILITAZIONE DEL PAVIMENTO PELVICO </a:t>
            </a:r>
          </a:p>
        </p:txBody>
      </p:sp>
      <p:pic>
        <p:nvPicPr>
          <p:cNvPr id="4" name="Immagine 3">
            <a:extLst>
              <a:ext uri="{FF2B5EF4-FFF2-40B4-BE49-F238E27FC236}">
                <a16:creationId xmlns:a16="http://schemas.microsoft.com/office/drawing/2014/main" id="{409B24A0-11B4-A193-A3A2-557773BC8191}"/>
              </a:ext>
            </a:extLst>
          </p:cNvPr>
          <p:cNvPicPr>
            <a:picLocks noChangeAspect="1"/>
          </p:cNvPicPr>
          <p:nvPr/>
        </p:nvPicPr>
        <p:blipFill>
          <a:blip r:embed="rId2"/>
          <a:stretch>
            <a:fillRect/>
          </a:stretch>
        </p:blipFill>
        <p:spPr>
          <a:xfrm>
            <a:off x="299622" y="392480"/>
            <a:ext cx="3913971" cy="1390008"/>
          </a:xfrm>
          <a:prstGeom prst="rect">
            <a:avLst/>
          </a:prstGeom>
        </p:spPr>
      </p:pic>
      <p:sp>
        <p:nvSpPr>
          <p:cNvPr id="6" name="CasellaDiTesto 5">
            <a:extLst>
              <a:ext uri="{FF2B5EF4-FFF2-40B4-BE49-F238E27FC236}">
                <a16:creationId xmlns:a16="http://schemas.microsoft.com/office/drawing/2014/main" id="{442B1DE4-5EE9-B3D2-BCF9-22198C04DD58}"/>
              </a:ext>
            </a:extLst>
          </p:cNvPr>
          <p:cNvSpPr txBox="1"/>
          <p:nvPr/>
        </p:nvSpPr>
        <p:spPr>
          <a:xfrm>
            <a:off x="-1227855" y="7696170"/>
            <a:ext cx="20153696" cy="3416320"/>
          </a:xfrm>
          <a:prstGeom prst="rect">
            <a:avLst/>
          </a:prstGeom>
          <a:noFill/>
        </p:spPr>
        <p:txBody>
          <a:bodyPr wrap="square" rtlCol="0">
            <a:spAutoFit/>
          </a:bodyPr>
          <a:lstStyle/>
          <a:p>
            <a:pPr algn="ctr" defTabSz="1371600">
              <a:defRPr/>
            </a:pPr>
            <a:r>
              <a:rPr lang="it-IT" sz="3600" b="1" dirty="0">
                <a:solidFill>
                  <a:prstClr val="black"/>
                </a:solidFill>
                <a:effectLst>
                  <a:outerShdw blurRad="38100" dist="38100" dir="2700000" algn="tl">
                    <a:srgbClr val="000000">
                      <a:alpha val="43137"/>
                    </a:srgbClr>
                  </a:outerShdw>
                </a:effectLst>
                <a:latin typeface="Calibri" panose="020F0502020204030204"/>
                <a:hlinkClick r:id="rId3">
                  <a:extLst>
                    <a:ext uri="{A12FA001-AC4F-418D-AE19-62706E023703}">
                      <ahyp:hlinkClr xmlns:ahyp="http://schemas.microsoft.com/office/drawing/2018/hyperlinkcolor" val="tx"/>
                    </a:ext>
                  </a:extLst>
                </a:hlinkClick>
              </a:rPr>
              <a:t>Scopri di più e iscriviti:</a:t>
            </a:r>
          </a:p>
          <a:p>
            <a:pPr algn="ctr" defTabSz="1371600">
              <a:defRPr/>
            </a:pPr>
            <a:r>
              <a:rPr lang="it-IT" sz="3600" b="1" dirty="0">
                <a:solidFill>
                  <a:schemeClr val="tx2"/>
                </a:solidFill>
                <a:latin typeface="Calibri" panose="020F0502020204030204"/>
                <a:hlinkClick r:id="rId4">
                  <a:extLst>
                    <a:ext uri="{A12FA001-AC4F-418D-AE19-62706E023703}">
                      <ahyp:hlinkClr xmlns:ahyp="http://schemas.microsoft.com/office/drawing/2018/hyperlinkcolor" val="tx"/>
                    </a:ext>
                  </a:extLst>
                </a:hlinkClick>
              </a:rPr>
              <a:t>www.masteriabilitazionedelpavimentopelvico.it</a:t>
            </a:r>
            <a:r>
              <a:rPr lang="it-IT" sz="3600" b="1" dirty="0">
                <a:solidFill>
                  <a:schemeClr val="tx2"/>
                </a:solidFill>
                <a:latin typeface="Calibri" panose="020F0502020204030204"/>
              </a:rPr>
              <a:t>   </a:t>
            </a:r>
          </a:p>
          <a:p>
            <a:pPr algn="ctr">
              <a:defRPr/>
            </a:pPr>
            <a:r>
              <a:rPr lang="it-IT" sz="3600" b="1" dirty="0">
                <a:solidFill>
                  <a:schemeClr val="tx2"/>
                </a:solidFill>
                <a:latin typeface="Calibri" panose="020F0502020204030204"/>
                <a:hlinkClick r:id="rId5">
                  <a:extLst>
                    <a:ext uri="{A12FA001-AC4F-418D-AE19-62706E023703}">
                      <ahyp:hlinkClr xmlns:ahyp="http://schemas.microsoft.com/office/drawing/2018/hyperlinkcolor" val="tx"/>
                    </a:ext>
                  </a:extLst>
                </a:hlinkClick>
              </a:rPr>
              <a:t>www.mastercolonproctologia.it</a:t>
            </a:r>
            <a:endParaRPr lang="it-IT" sz="3600" b="1" dirty="0">
              <a:solidFill>
                <a:schemeClr val="tx2"/>
              </a:solidFill>
              <a:latin typeface="Calibri" panose="020F0502020204030204"/>
            </a:endParaRPr>
          </a:p>
          <a:p>
            <a:pPr algn="ctr">
              <a:defRPr/>
            </a:pPr>
            <a:r>
              <a:rPr lang="it-IT" sz="3600" b="1" dirty="0">
                <a:solidFill>
                  <a:schemeClr val="tx2"/>
                </a:solidFill>
                <a:hlinkClick r:id="rId3">
                  <a:extLst>
                    <a:ext uri="{A12FA001-AC4F-418D-AE19-62706E023703}">
                      <ahyp:hlinkClr xmlns:ahyp="http://schemas.microsoft.com/office/drawing/2018/hyperlinkcolor" val="tx"/>
                    </a:ext>
                  </a:extLst>
                </a:hlinkClick>
              </a:rPr>
              <a:t>www.proctologianapoletana.it</a:t>
            </a:r>
            <a:r>
              <a:rPr lang="it-IT" sz="3600" b="1" dirty="0">
                <a:solidFill>
                  <a:schemeClr val="tx2"/>
                </a:solidFill>
              </a:rPr>
              <a:t>  </a:t>
            </a:r>
          </a:p>
          <a:p>
            <a:pPr algn="ctr" defTabSz="1371600">
              <a:defRPr/>
            </a:pPr>
            <a:endParaRPr lang="it-IT" sz="3600" b="1" dirty="0">
              <a:solidFill>
                <a:prstClr val="black"/>
              </a:solidFill>
              <a:latin typeface="Calibri" panose="020F0502020204030204"/>
            </a:endParaRPr>
          </a:p>
          <a:p>
            <a:pPr algn="ctr" defTabSz="1371600">
              <a:defRPr/>
            </a:pPr>
            <a:endParaRPr lang="it-IT" sz="3600" b="1" dirty="0">
              <a:solidFill>
                <a:prstClr val="black"/>
              </a:solidFill>
              <a:latin typeface="Calibri" panose="020F0502020204030204"/>
            </a:endParaRPr>
          </a:p>
        </p:txBody>
      </p:sp>
      <p:sp>
        <p:nvSpPr>
          <p:cNvPr id="7" name="CasellaDiTesto 6">
            <a:extLst>
              <a:ext uri="{FF2B5EF4-FFF2-40B4-BE49-F238E27FC236}">
                <a16:creationId xmlns:a16="http://schemas.microsoft.com/office/drawing/2014/main" id="{94710FDB-7171-7533-473E-C21C446695A5}"/>
              </a:ext>
            </a:extLst>
          </p:cNvPr>
          <p:cNvSpPr txBox="1"/>
          <p:nvPr/>
        </p:nvSpPr>
        <p:spPr>
          <a:xfrm>
            <a:off x="-295006" y="5977465"/>
            <a:ext cx="18583007" cy="1200329"/>
          </a:xfrm>
          <a:prstGeom prst="rect">
            <a:avLst/>
          </a:prstGeom>
          <a:solidFill>
            <a:schemeClr val="accent1">
              <a:lumMod val="20000"/>
              <a:lumOff val="80000"/>
            </a:schemeClr>
          </a:solidFill>
        </p:spPr>
        <p:txBody>
          <a:bodyPr wrap="square" rtlCol="0">
            <a:spAutoFit/>
          </a:bodyPr>
          <a:lstStyle/>
          <a:p>
            <a:pPr algn="ctr" defTabSz="1371600">
              <a:defRPr/>
            </a:pPr>
            <a:r>
              <a:rPr lang="it-IT" sz="3600" b="1" dirty="0">
                <a:solidFill>
                  <a:schemeClr val="accent1"/>
                </a:solidFill>
                <a:latin typeface="Calibri" panose="020F0502020204030204"/>
              </a:rPr>
              <a:t>DIRETTORE : Prof. </a:t>
            </a:r>
            <a:r>
              <a:rPr lang="it-IT" sz="3600" b="1" dirty="0">
                <a:solidFill>
                  <a:schemeClr val="accent1"/>
                </a:solidFill>
                <a:effectLst>
                  <a:outerShdw blurRad="38100" dist="38100" dir="2700000" algn="tl">
                    <a:srgbClr val="000000">
                      <a:alpha val="43137"/>
                    </a:srgbClr>
                  </a:outerShdw>
                </a:effectLst>
                <a:latin typeface="Calibri" panose="020F0502020204030204"/>
              </a:rPr>
              <a:t>Ludovico </a:t>
            </a:r>
            <a:r>
              <a:rPr lang="it-IT" sz="3600" b="1" dirty="0" err="1">
                <a:solidFill>
                  <a:schemeClr val="accent1"/>
                </a:solidFill>
                <a:effectLst>
                  <a:outerShdw blurRad="38100" dist="38100" dir="2700000" algn="tl">
                    <a:srgbClr val="000000">
                      <a:alpha val="43137"/>
                    </a:srgbClr>
                  </a:outerShdw>
                </a:effectLst>
                <a:latin typeface="Calibri" panose="020F0502020204030204"/>
              </a:rPr>
              <a:t>Docimo</a:t>
            </a:r>
            <a:r>
              <a:rPr lang="it-IT" sz="3600" b="1" dirty="0">
                <a:solidFill>
                  <a:schemeClr val="accent1"/>
                </a:solidFill>
                <a:latin typeface="Calibri" panose="020F0502020204030204"/>
              </a:rPr>
              <a:t> </a:t>
            </a:r>
          </a:p>
          <a:p>
            <a:pPr algn="ctr" defTabSz="1371600">
              <a:defRPr/>
            </a:pPr>
            <a:r>
              <a:rPr lang="it-IT" sz="3600" b="1" dirty="0">
                <a:solidFill>
                  <a:schemeClr val="accent1"/>
                </a:solidFill>
                <a:latin typeface="Calibri" panose="020F0502020204030204"/>
              </a:rPr>
              <a:t>COORDINATORE SCIENTIFICO</a:t>
            </a:r>
            <a:r>
              <a:rPr lang="it-IT" sz="3600" b="1" dirty="0">
                <a:solidFill>
                  <a:schemeClr val="accent1"/>
                </a:solidFill>
                <a:effectLst>
                  <a:outerShdw blurRad="38100" dist="38100" dir="2700000" algn="tl">
                    <a:srgbClr val="000000">
                      <a:alpha val="43137"/>
                    </a:srgbClr>
                  </a:outerShdw>
                </a:effectLst>
                <a:latin typeface="Calibri" panose="020F0502020204030204"/>
              </a:rPr>
              <a:t>: Prof. Luigi Brusciano</a:t>
            </a:r>
          </a:p>
        </p:txBody>
      </p:sp>
      <p:sp>
        <p:nvSpPr>
          <p:cNvPr id="5" name="CasellaDiTesto 4">
            <a:extLst>
              <a:ext uri="{FF2B5EF4-FFF2-40B4-BE49-F238E27FC236}">
                <a16:creationId xmlns:a16="http://schemas.microsoft.com/office/drawing/2014/main" id="{4A090DC3-08E2-5D3B-9F58-9C5D6373C402}"/>
              </a:ext>
            </a:extLst>
          </p:cNvPr>
          <p:cNvSpPr txBox="1"/>
          <p:nvPr/>
        </p:nvSpPr>
        <p:spPr>
          <a:xfrm>
            <a:off x="767487" y="2404833"/>
            <a:ext cx="7959144" cy="3323987"/>
          </a:xfrm>
          <a:prstGeom prst="rect">
            <a:avLst/>
          </a:prstGeom>
          <a:solidFill>
            <a:schemeClr val="accent1">
              <a:lumMod val="60000"/>
              <a:lumOff val="40000"/>
            </a:schemeClr>
          </a:solidFill>
          <a:ln>
            <a:solidFill>
              <a:schemeClr val="accent1">
                <a:lumMod val="75000"/>
              </a:schemeClr>
            </a:solidFill>
          </a:ln>
        </p:spPr>
        <p:txBody>
          <a:bodyPr wrap="square">
            <a:spAutoFit/>
          </a:bodyPr>
          <a:lstStyle/>
          <a:p>
            <a:pPr algn="ctr"/>
            <a:r>
              <a:rPr lang="it-IT" sz="4200" dirty="0">
                <a:solidFill>
                  <a:schemeClr val="bg1"/>
                </a:solidFill>
                <a:latin typeface="Abadi" panose="020B0604020104020204" pitchFamily="34" charset="0"/>
              </a:rPr>
              <a:t>MASTER UNIVERSITARIO </a:t>
            </a:r>
          </a:p>
          <a:p>
            <a:pPr algn="ctr"/>
            <a:r>
              <a:rPr lang="it-IT" sz="4200" dirty="0">
                <a:solidFill>
                  <a:schemeClr val="bg1"/>
                </a:solidFill>
                <a:latin typeface="Abadi" panose="020B0604020104020204" pitchFamily="34" charset="0"/>
              </a:rPr>
              <a:t> DI </a:t>
            </a:r>
            <a:r>
              <a:rPr lang="it-IT" sz="4200" b="1" dirty="0">
                <a:solidFill>
                  <a:schemeClr val="bg1"/>
                </a:solidFill>
                <a:latin typeface="Abadi" panose="020B0604020104020204" pitchFamily="34" charset="0"/>
              </a:rPr>
              <a:t>II LIVELLO </a:t>
            </a:r>
            <a:r>
              <a:rPr lang="it-IT" sz="4200" dirty="0">
                <a:solidFill>
                  <a:schemeClr val="bg1"/>
                </a:solidFill>
                <a:latin typeface="Abadi" panose="020B0604020104020204" pitchFamily="34" charset="0"/>
              </a:rPr>
              <a:t>IN : </a:t>
            </a:r>
          </a:p>
          <a:p>
            <a:pPr algn="ctr"/>
            <a:r>
              <a:rPr lang="it-IT" sz="4200" dirty="0">
                <a:solidFill>
                  <a:schemeClr val="bg1"/>
                </a:solidFill>
                <a:effectLst>
                  <a:outerShdw blurRad="38100" dist="38100" dir="2700000" algn="tl">
                    <a:srgbClr val="000000">
                      <a:alpha val="43137"/>
                    </a:srgbClr>
                  </a:outerShdw>
                </a:effectLst>
                <a:latin typeface="Abadi" panose="020B0604020104020204" pitchFamily="34" charset="0"/>
              </a:rPr>
              <a:t>COLONPROCTOLOGIA E PATOLOGIA DEL PAVIMENTO PELVICO </a:t>
            </a:r>
          </a:p>
        </p:txBody>
      </p:sp>
      <p:pic>
        <p:nvPicPr>
          <p:cNvPr id="12" name="Elemento grafico 11" descr="Cappello di laurea con riempimento a tinta unita">
            <a:extLst>
              <a:ext uri="{FF2B5EF4-FFF2-40B4-BE49-F238E27FC236}">
                <a16:creationId xmlns:a16="http://schemas.microsoft.com/office/drawing/2014/main" id="{DAB55D83-E21C-2338-6754-CAE1FA87769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0461248">
            <a:off x="38454" y="1640997"/>
            <a:ext cx="1371600" cy="1371600"/>
          </a:xfrm>
          <a:prstGeom prst="rect">
            <a:avLst/>
          </a:prstGeom>
        </p:spPr>
      </p:pic>
      <p:pic>
        <p:nvPicPr>
          <p:cNvPr id="13" name="Elemento grafico 12" descr="Cappello di laurea con riempimento a tinta unita">
            <a:extLst>
              <a:ext uri="{FF2B5EF4-FFF2-40B4-BE49-F238E27FC236}">
                <a16:creationId xmlns:a16="http://schemas.microsoft.com/office/drawing/2014/main" id="{5B63DBF3-4A28-C841-7DF9-404120572B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329820">
            <a:off x="16446899" y="1618706"/>
            <a:ext cx="1371600" cy="1371600"/>
          </a:xfrm>
          <a:prstGeom prst="rect">
            <a:avLst/>
          </a:prstGeom>
        </p:spPr>
      </p:pic>
    </p:spTree>
    <p:extLst>
      <p:ext uri="{BB962C8B-B14F-4D97-AF65-F5344CB8AC3E}">
        <p14:creationId xmlns:p14="http://schemas.microsoft.com/office/powerpoint/2010/main" val="393787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6760" y="803224"/>
            <a:ext cx="12478340" cy="839525"/>
          </a:xfrm>
          <a:prstGeom prst="rect">
            <a:avLst/>
          </a:prstGeom>
        </p:spPr>
        <p:txBody>
          <a:bodyPr wrap="square" lIns="0" tIns="0" rIns="0" bIns="0" rtlCol="0" anchor="t">
            <a:spAutoFit/>
          </a:bodyPr>
          <a:lstStyle/>
          <a:p>
            <a:pPr algn="l">
              <a:lnSpc>
                <a:spcPts val="6937"/>
              </a:lnSpc>
            </a:pPr>
            <a:r>
              <a:rPr lang="en-US" sz="5312">
                <a:solidFill>
                  <a:srgbClr val="000000"/>
                </a:solidFill>
                <a:latin typeface="Open Sans"/>
                <a:ea typeface="Open Sans"/>
                <a:cs typeface="Open Sans"/>
                <a:sym typeface="Open Sans"/>
              </a:rPr>
              <a:t>SNM: Approved Indications</a:t>
            </a:r>
          </a:p>
        </p:txBody>
      </p:sp>
      <p:grpSp>
        <p:nvGrpSpPr>
          <p:cNvPr id="3" name="Group 3"/>
          <p:cNvGrpSpPr/>
          <p:nvPr/>
        </p:nvGrpSpPr>
        <p:grpSpPr>
          <a:xfrm>
            <a:off x="967235" y="2134343"/>
            <a:ext cx="5005683" cy="425948"/>
            <a:chOff x="0" y="0"/>
            <a:chExt cx="6674244" cy="567931"/>
          </a:xfrm>
        </p:grpSpPr>
        <p:sp>
          <p:nvSpPr>
            <p:cNvPr id="4" name="Freeform 4"/>
            <p:cNvSpPr/>
            <p:nvPr/>
          </p:nvSpPr>
          <p:spPr>
            <a:xfrm>
              <a:off x="0" y="0"/>
              <a:ext cx="6674231" cy="567944"/>
            </a:xfrm>
            <a:custGeom>
              <a:avLst/>
              <a:gdLst/>
              <a:ahLst/>
              <a:cxnLst/>
              <a:rect l="l" t="t" r="r" b="b"/>
              <a:pathLst>
                <a:path w="6674231" h="567944">
                  <a:moveTo>
                    <a:pt x="0" y="118999"/>
                  </a:moveTo>
                  <a:cubicBezTo>
                    <a:pt x="0" y="52832"/>
                    <a:pt x="55753" y="0"/>
                    <a:pt x="123571" y="0"/>
                  </a:cubicBezTo>
                  <a:lnTo>
                    <a:pt x="6550660" y="0"/>
                  </a:lnTo>
                  <a:lnTo>
                    <a:pt x="6550660" y="12700"/>
                  </a:lnTo>
                  <a:lnTo>
                    <a:pt x="6550660" y="0"/>
                  </a:lnTo>
                  <a:cubicBezTo>
                    <a:pt x="6618351" y="0"/>
                    <a:pt x="6674231" y="52832"/>
                    <a:pt x="6674231" y="118999"/>
                  </a:cubicBezTo>
                  <a:lnTo>
                    <a:pt x="6661531" y="118999"/>
                  </a:lnTo>
                  <a:lnTo>
                    <a:pt x="6674231" y="118999"/>
                  </a:lnTo>
                  <a:lnTo>
                    <a:pt x="6674231" y="448945"/>
                  </a:lnTo>
                  <a:lnTo>
                    <a:pt x="6661531" y="448945"/>
                  </a:lnTo>
                  <a:lnTo>
                    <a:pt x="6674231" y="448945"/>
                  </a:lnTo>
                  <a:cubicBezTo>
                    <a:pt x="6674231" y="515112"/>
                    <a:pt x="6618478" y="567944"/>
                    <a:pt x="6550660" y="567944"/>
                  </a:cubicBezTo>
                  <a:lnTo>
                    <a:pt x="6550660" y="555244"/>
                  </a:lnTo>
                  <a:lnTo>
                    <a:pt x="6550660" y="567944"/>
                  </a:lnTo>
                  <a:lnTo>
                    <a:pt x="123571" y="567944"/>
                  </a:lnTo>
                  <a:lnTo>
                    <a:pt x="123571" y="555244"/>
                  </a:lnTo>
                  <a:lnTo>
                    <a:pt x="123571" y="567944"/>
                  </a:lnTo>
                  <a:cubicBezTo>
                    <a:pt x="55753" y="567944"/>
                    <a:pt x="0" y="515112"/>
                    <a:pt x="0" y="448945"/>
                  </a:cubicBezTo>
                  <a:lnTo>
                    <a:pt x="0" y="118999"/>
                  </a:lnTo>
                  <a:lnTo>
                    <a:pt x="12700" y="118999"/>
                  </a:lnTo>
                  <a:lnTo>
                    <a:pt x="0" y="118999"/>
                  </a:lnTo>
                  <a:moveTo>
                    <a:pt x="25400" y="118999"/>
                  </a:moveTo>
                  <a:lnTo>
                    <a:pt x="25400" y="448945"/>
                  </a:lnTo>
                  <a:lnTo>
                    <a:pt x="12700" y="448945"/>
                  </a:lnTo>
                  <a:lnTo>
                    <a:pt x="25400" y="448945"/>
                  </a:lnTo>
                  <a:cubicBezTo>
                    <a:pt x="25400" y="500126"/>
                    <a:pt x="68834" y="542544"/>
                    <a:pt x="123571" y="542544"/>
                  </a:cubicBezTo>
                  <a:lnTo>
                    <a:pt x="6550660" y="542544"/>
                  </a:lnTo>
                  <a:cubicBezTo>
                    <a:pt x="6605397" y="542544"/>
                    <a:pt x="6648831" y="500126"/>
                    <a:pt x="6648831" y="448945"/>
                  </a:cubicBezTo>
                  <a:lnTo>
                    <a:pt x="6648831" y="118999"/>
                  </a:lnTo>
                  <a:cubicBezTo>
                    <a:pt x="6648831" y="67818"/>
                    <a:pt x="6605397" y="25400"/>
                    <a:pt x="6550660" y="25400"/>
                  </a:cubicBezTo>
                  <a:lnTo>
                    <a:pt x="123571" y="25400"/>
                  </a:lnTo>
                  <a:lnTo>
                    <a:pt x="123571" y="12700"/>
                  </a:lnTo>
                  <a:lnTo>
                    <a:pt x="123571" y="25400"/>
                  </a:lnTo>
                  <a:cubicBezTo>
                    <a:pt x="68834" y="25400"/>
                    <a:pt x="25400" y="67818"/>
                    <a:pt x="25400" y="118999"/>
                  </a:cubicBezTo>
                  <a:close/>
                </a:path>
              </a:pathLst>
            </a:custGeom>
            <a:solidFill>
              <a:srgbClr val="FF954F"/>
            </a:solidFill>
          </p:spPr>
          <p:txBody>
            <a:bodyPr/>
            <a:lstStyle/>
            <a:p>
              <a:endParaRPr lang="it-IT"/>
            </a:p>
          </p:txBody>
        </p:sp>
      </p:grpSp>
      <p:sp>
        <p:nvSpPr>
          <p:cNvPr id="5" name="TextBox 5"/>
          <p:cNvSpPr txBox="1"/>
          <p:nvPr/>
        </p:nvSpPr>
        <p:spPr>
          <a:xfrm>
            <a:off x="1138085" y="2224535"/>
            <a:ext cx="4663973" cy="236039"/>
          </a:xfrm>
          <a:prstGeom prst="rect">
            <a:avLst/>
          </a:prstGeom>
        </p:spPr>
        <p:txBody>
          <a:bodyPr lIns="0" tIns="0" rIns="0" bIns="0" rtlCol="0" anchor="t">
            <a:spAutoFit/>
          </a:bodyPr>
          <a:lstStyle/>
          <a:p>
            <a:pPr algn="l">
              <a:lnSpc>
                <a:spcPts val="1750"/>
              </a:lnSpc>
            </a:pPr>
            <a:r>
              <a:rPr lang="en-US" sz="1437">
                <a:solidFill>
                  <a:srgbClr val="FF954F"/>
                </a:solidFill>
                <a:latin typeface="Montserrat"/>
                <a:ea typeface="Montserrat"/>
                <a:cs typeface="Montserrat"/>
                <a:sym typeface="Montserrat"/>
              </a:rPr>
              <a:t>AFTER CONSERVATIVE THERAPIES HAVE FAILED</a:t>
            </a:r>
          </a:p>
        </p:txBody>
      </p:sp>
      <p:grpSp>
        <p:nvGrpSpPr>
          <p:cNvPr id="6" name="Group 6"/>
          <p:cNvGrpSpPr/>
          <p:nvPr/>
        </p:nvGrpSpPr>
        <p:grpSpPr>
          <a:xfrm>
            <a:off x="962473" y="2759716"/>
            <a:ext cx="8096545" cy="2361752"/>
            <a:chOff x="0" y="0"/>
            <a:chExt cx="10795394" cy="3149003"/>
          </a:xfrm>
        </p:grpSpPr>
        <p:sp>
          <p:nvSpPr>
            <p:cNvPr id="7" name="Freeform 7"/>
            <p:cNvSpPr/>
            <p:nvPr/>
          </p:nvSpPr>
          <p:spPr>
            <a:xfrm>
              <a:off x="19050" y="19050"/>
              <a:ext cx="10757281" cy="3110865"/>
            </a:xfrm>
            <a:custGeom>
              <a:avLst/>
              <a:gdLst/>
              <a:ahLst/>
              <a:cxnLst/>
              <a:rect l="l" t="t" r="r" b="b"/>
              <a:pathLst>
                <a:path w="10757281" h="3110865">
                  <a:moveTo>
                    <a:pt x="0" y="132842"/>
                  </a:moveTo>
                  <a:cubicBezTo>
                    <a:pt x="0" y="59436"/>
                    <a:pt x="59944" y="0"/>
                    <a:pt x="133985" y="0"/>
                  </a:cubicBezTo>
                  <a:lnTo>
                    <a:pt x="10623296" y="0"/>
                  </a:lnTo>
                  <a:cubicBezTo>
                    <a:pt x="10697337" y="0"/>
                    <a:pt x="10757281" y="59436"/>
                    <a:pt x="10757281" y="132842"/>
                  </a:cubicBezTo>
                  <a:lnTo>
                    <a:pt x="10757281" y="2978023"/>
                  </a:lnTo>
                  <a:cubicBezTo>
                    <a:pt x="10757281" y="3051429"/>
                    <a:pt x="10697337" y="3110865"/>
                    <a:pt x="10623296" y="3110865"/>
                  </a:cubicBezTo>
                  <a:lnTo>
                    <a:pt x="133985" y="3110865"/>
                  </a:lnTo>
                  <a:cubicBezTo>
                    <a:pt x="59944" y="3110865"/>
                    <a:pt x="0" y="3051429"/>
                    <a:pt x="0" y="2978023"/>
                  </a:cubicBezTo>
                  <a:close/>
                </a:path>
              </a:pathLst>
            </a:custGeom>
            <a:solidFill>
              <a:srgbClr val="FFFFFF">
                <a:alpha val="90196"/>
              </a:srgbClr>
            </a:solidFill>
          </p:spPr>
          <p:txBody>
            <a:bodyPr/>
            <a:lstStyle/>
            <a:p>
              <a:endParaRPr lang="it-IT"/>
            </a:p>
          </p:txBody>
        </p:sp>
        <p:sp>
          <p:nvSpPr>
            <p:cNvPr id="8" name="Freeform 8"/>
            <p:cNvSpPr/>
            <p:nvPr/>
          </p:nvSpPr>
          <p:spPr>
            <a:xfrm>
              <a:off x="0" y="0"/>
              <a:ext cx="10795381" cy="3148965"/>
            </a:xfrm>
            <a:custGeom>
              <a:avLst/>
              <a:gdLst/>
              <a:ahLst/>
              <a:cxnLst/>
              <a:rect l="l" t="t" r="r" b="b"/>
              <a:pathLst>
                <a:path w="10795381" h="3148965">
                  <a:moveTo>
                    <a:pt x="0" y="151892"/>
                  </a:moveTo>
                  <a:cubicBezTo>
                    <a:pt x="0" y="67818"/>
                    <a:pt x="68707" y="0"/>
                    <a:pt x="153035" y="0"/>
                  </a:cubicBezTo>
                  <a:lnTo>
                    <a:pt x="10642346" y="0"/>
                  </a:lnTo>
                  <a:lnTo>
                    <a:pt x="10642346" y="19050"/>
                  </a:lnTo>
                  <a:lnTo>
                    <a:pt x="10642346" y="0"/>
                  </a:lnTo>
                  <a:cubicBezTo>
                    <a:pt x="10726674" y="0"/>
                    <a:pt x="10795381" y="67818"/>
                    <a:pt x="10795381" y="151892"/>
                  </a:cubicBezTo>
                  <a:lnTo>
                    <a:pt x="10776331" y="151892"/>
                  </a:lnTo>
                  <a:lnTo>
                    <a:pt x="10795381" y="151892"/>
                  </a:lnTo>
                  <a:lnTo>
                    <a:pt x="10795381" y="2997073"/>
                  </a:lnTo>
                  <a:lnTo>
                    <a:pt x="10776331" y="2997073"/>
                  </a:lnTo>
                  <a:lnTo>
                    <a:pt x="10795381" y="2997073"/>
                  </a:lnTo>
                  <a:cubicBezTo>
                    <a:pt x="10795381" y="3081147"/>
                    <a:pt x="10726674" y="3148965"/>
                    <a:pt x="10642346" y="3148965"/>
                  </a:cubicBezTo>
                  <a:lnTo>
                    <a:pt x="10642346" y="3129915"/>
                  </a:lnTo>
                  <a:lnTo>
                    <a:pt x="10642346" y="3148965"/>
                  </a:lnTo>
                  <a:lnTo>
                    <a:pt x="153035" y="3148965"/>
                  </a:lnTo>
                  <a:lnTo>
                    <a:pt x="153035" y="3129915"/>
                  </a:lnTo>
                  <a:lnTo>
                    <a:pt x="153035" y="3148965"/>
                  </a:lnTo>
                  <a:cubicBezTo>
                    <a:pt x="68707" y="3148965"/>
                    <a:pt x="0" y="3081147"/>
                    <a:pt x="0" y="2997073"/>
                  </a:cubicBezTo>
                  <a:lnTo>
                    <a:pt x="0" y="151892"/>
                  </a:lnTo>
                  <a:lnTo>
                    <a:pt x="19050" y="151892"/>
                  </a:lnTo>
                  <a:lnTo>
                    <a:pt x="0" y="151892"/>
                  </a:lnTo>
                  <a:moveTo>
                    <a:pt x="38100" y="151892"/>
                  </a:moveTo>
                  <a:lnTo>
                    <a:pt x="38100" y="2997073"/>
                  </a:lnTo>
                  <a:lnTo>
                    <a:pt x="19050" y="2997073"/>
                  </a:lnTo>
                  <a:lnTo>
                    <a:pt x="38100" y="2997073"/>
                  </a:lnTo>
                  <a:cubicBezTo>
                    <a:pt x="38100" y="3059811"/>
                    <a:pt x="89408" y="3110865"/>
                    <a:pt x="153035" y="3110865"/>
                  </a:cubicBezTo>
                  <a:lnTo>
                    <a:pt x="10642346" y="3110865"/>
                  </a:lnTo>
                  <a:cubicBezTo>
                    <a:pt x="10705973" y="3110865"/>
                    <a:pt x="10757281" y="3059811"/>
                    <a:pt x="10757281" y="2997073"/>
                  </a:cubicBezTo>
                  <a:lnTo>
                    <a:pt x="10757281" y="151892"/>
                  </a:lnTo>
                  <a:cubicBezTo>
                    <a:pt x="10757281" y="89154"/>
                    <a:pt x="10705973" y="38100"/>
                    <a:pt x="10642346" y="38100"/>
                  </a:cubicBezTo>
                  <a:lnTo>
                    <a:pt x="153035" y="38100"/>
                  </a:lnTo>
                  <a:lnTo>
                    <a:pt x="153035" y="19050"/>
                  </a:lnTo>
                  <a:lnTo>
                    <a:pt x="153035" y="38100"/>
                  </a:lnTo>
                  <a:cubicBezTo>
                    <a:pt x="89408" y="38100"/>
                    <a:pt x="38100" y="89154"/>
                    <a:pt x="38100" y="151892"/>
                  </a:cubicBezTo>
                  <a:close/>
                </a:path>
              </a:pathLst>
            </a:custGeom>
            <a:solidFill>
              <a:srgbClr val="FFE0CC"/>
            </a:solidFill>
          </p:spPr>
          <p:txBody>
            <a:bodyPr/>
            <a:lstStyle/>
            <a:p>
              <a:endParaRPr lang="it-IT"/>
            </a:p>
          </p:txBody>
        </p:sp>
      </p:grpSp>
      <p:grpSp>
        <p:nvGrpSpPr>
          <p:cNvPr id="9" name="Group 9"/>
          <p:cNvGrpSpPr/>
          <p:nvPr/>
        </p:nvGrpSpPr>
        <p:grpSpPr>
          <a:xfrm>
            <a:off x="1005335" y="2802579"/>
            <a:ext cx="8010820" cy="711698"/>
            <a:chOff x="0" y="0"/>
            <a:chExt cx="10681094" cy="948931"/>
          </a:xfrm>
        </p:grpSpPr>
        <p:sp>
          <p:nvSpPr>
            <p:cNvPr id="10" name="Freeform 10"/>
            <p:cNvSpPr/>
            <p:nvPr/>
          </p:nvSpPr>
          <p:spPr>
            <a:xfrm>
              <a:off x="0" y="0"/>
              <a:ext cx="10681081" cy="948944"/>
            </a:xfrm>
            <a:custGeom>
              <a:avLst/>
              <a:gdLst/>
              <a:ahLst/>
              <a:cxnLst/>
              <a:rect l="l" t="t" r="r" b="b"/>
              <a:pathLst>
                <a:path w="10681081" h="948944">
                  <a:moveTo>
                    <a:pt x="0" y="87122"/>
                  </a:moveTo>
                  <a:cubicBezTo>
                    <a:pt x="0" y="38989"/>
                    <a:pt x="38989" y="0"/>
                    <a:pt x="87122" y="0"/>
                  </a:cubicBezTo>
                  <a:lnTo>
                    <a:pt x="10593959" y="0"/>
                  </a:lnTo>
                  <a:cubicBezTo>
                    <a:pt x="10642092" y="0"/>
                    <a:pt x="10681081" y="38989"/>
                    <a:pt x="10681081" y="87122"/>
                  </a:cubicBezTo>
                  <a:lnTo>
                    <a:pt x="10681081" y="861822"/>
                  </a:lnTo>
                  <a:cubicBezTo>
                    <a:pt x="10681081" y="909955"/>
                    <a:pt x="10642092" y="948944"/>
                    <a:pt x="10593959" y="948944"/>
                  </a:cubicBezTo>
                  <a:lnTo>
                    <a:pt x="87122" y="948944"/>
                  </a:lnTo>
                  <a:cubicBezTo>
                    <a:pt x="38989" y="948944"/>
                    <a:pt x="0" y="909955"/>
                    <a:pt x="0" y="861822"/>
                  </a:cubicBezTo>
                  <a:close/>
                </a:path>
              </a:pathLst>
            </a:custGeom>
            <a:solidFill>
              <a:srgbClr val="FFFFFF"/>
            </a:solidFill>
          </p:spPr>
          <p:txBody>
            <a:bodyPr/>
            <a:lstStyle/>
            <a:p>
              <a:endParaRPr lang="it-IT"/>
            </a:p>
          </p:txBody>
        </p:sp>
      </p:grpSp>
      <p:sp>
        <p:nvSpPr>
          <p:cNvPr id="11" name="Freeform 11" descr="preencoded.png"/>
          <p:cNvSpPr/>
          <p:nvPr/>
        </p:nvSpPr>
        <p:spPr>
          <a:xfrm>
            <a:off x="4832747" y="2966142"/>
            <a:ext cx="355844" cy="355844"/>
          </a:xfrm>
          <a:custGeom>
            <a:avLst/>
            <a:gdLst/>
            <a:ahLst/>
            <a:cxnLst/>
            <a:rect l="l" t="t" r="r" b="b"/>
            <a:pathLst>
              <a:path w="355844" h="355844">
                <a:moveTo>
                  <a:pt x="0" y="0"/>
                </a:moveTo>
                <a:lnTo>
                  <a:pt x="355844" y="0"/>
                </a:lnTo>
                <a:lnTo>
                  <a:pt x="355844" y="355845"/>
                </a:lnTo>
                <a:lnTo>
                  <a:pt x="0" y="355845"/>
                </a:lnTo>
                <a:lnTo>
                  <a:pt x="0" y="0"/>
                </a:lnTo>
                <a:close/>
              </a:path>
            </a:pathLst>
          </a:custGeom>
          <a:blipFill>
            <a:blip>
              <a:extLst>
                <a:ext uri="{96DAC541-7B7A-43D3-8B79-37D633B846F1}">
                  <asvg:svgBlip xmlns:asvg="http://schemas.microsoft.com/office/drawing/2016/SVG/main" r:embed="rId3"/>
                </a:ext>
              </a:extLst>
            </a:blip>
            <a:stretch>
              <a:fillRect t="-9210" b="-9210"/>
            </a:stretch>
          </a:blipFill>
        </p:spPr>
        <p:txBody>
          <a:bodyPr/>
          <a:lstStyle/>
          <a:p>
            <a:endParaRPr lang="it-IT"/>
          </a:p>
        </p:txBody>
      </p:sp>
      <p:sp>
        <p:nvSpPr>
          <p:cNvPr id="12" name="TextBox 12"/>
          <p:cNvSpPr txBox="1"/>
          <p:nvPr/>
        </p:nvSpPr>
        <p:spPr>
          <a:xfrm>
            <a:off x="1242565" y="3684089"/>
            <a:ext cx="5120135" cy="420688"/>
          </a:xfrm>
          <a:prstGeom prst="rect">
            <a:avLst/>
          </a:prstGeom>
        </p:spPr>
        <p:txBody>
          <a:bodyPr lIns="0" tIns="0" rIns="0" bIns="0" rtlCol="0" anchor="t">
            <a:spAutoFit/>
          </a:bodyPr>
          <a:lstStyle/>
          <a:p>
            <a:pPr algn="l">
              <a:lnSpc>
                <a:spcPts val="3437"/>
              </a:lnSpc>
            </a:pPr>
            <a:r>
              <a:rPr lang="en-US" sz="2625">
                <a:solidFill>
                  <a:srgbClr val="67534F"/>
                </a:solidFill>
                <a:latin typeface="Open Sans"/>
                <a:ea typeface="Open Sans"/>
                <a:cs typeface="Open Sans"/>
                <a:sym typeface="Open Sans"/>
              </a:rPr>
              <a:t>Overactive Bladder </a:t>
            </a:r>
            <a:r>
              <a:rPr lang="en-US" sz="2625">
                <a:solidFill>
                  <a:srgbClr val="FF954F"/>
                </a:solidFill>
                <a:latin typeface="Open Sans"/>
                <a:ea typeface="Open Sans"/>
                <a:cs typeface="Open Sans"/>
                <a:sym typeface="Open Sans"/>
              </a:rPr>
              <a:t>LoE 1 / GoR A</a:t>
            </a:r>
          </a:p>
        </p:txBody>
      </p:sp>
      <p:sp>
        <p:nvSpPr>
          <p:cNvPr id="13" name="TextBox 13"/>
          <p:cNvSpPr txBox="1"/>
          <p:nvPr/>
        </p:nvSpPr>
        <p:spPr>
          <a:xfrm>
            <a:off x="1242565" y="4274934"/>
            <a:ext cx="7536361" cy="566442"/>
          </a:xfrm>
          <a:prstGeom prst="rect">
            <a:avLst/>
          </a:prstGeom>
        </p:spPr>
        <p:txBody>
          <a:bodyPr lIns="0" tIns="0" rIns="0" bIns="0" rtlCol="0" anchor="t">
            <a:spAutoFit/>
          </a:bodyPr>
          <a:lstStyle/>
          <a:p>
            <a:pPr algn="l">
              <a:lnSpc>
                <a:spcPts val="2187"/>
              </a:lnSpc>
            </a:pPr>
            <a:r>
              <a:rPr lang="en-US" sz="1812">
                <a:solidFill>
                  <a:srgbClr val="67534F"/>
                </a:solidFill>
                <a:latin typeface="Montserrat"/>
                <a:ea typeface="Montserrat"/>
                <a:cs typeface="Montserrat"/>
                <a:sym typeface="Montserrat"/>
              </a:rPr>
              <a:t>OAB wet (urge urinary incontinence) and OAB dry (urgency-frequency syndrome)</a:t>
            </a:r>
          </a:p>
        </p:txBody>
      </p:sp>
      <p:grpSp>
        <p:nvGrpSpPr>
          <p:cNvPr id="14" name="Group 14"/>
          <p:cNvGrpSpPr/>
          <p:nvPr/>
        </p:nvGrpSpPr>
        <p:grpSpPr>
          <a:xfrm>
            <a:off x="9228830" y="2759716"/>
            <a:ext cx="8096698" cy="2361752"/>
            <a:chOff x="0" y="0"/>
            <a:chExt cx="10795597" cy="3149003"/>
          </a:xfrm>
        </p:grpSpPr>
        <p:sp>
          <p:nvSpPr>
            <p:cNvPr id="15" name="Freeform 15"/>
            <p:cNvSpPr/>
            <p:nvPr/>
          </p:nvSpPr>
          <p:spPr>
            <a:xfrm>
              <a:off x="19050" y="19050"/>
              <a:ext cx="10757408" cy="3110865"/>
            </a:xfrm>
            <a:custGeom>
              <a:avLst/>
              <a:gdLst/>
              <a:ahLst/>
              <a:cxnLst/>
              <a:rect l="l" t="t" r="r" b="b"/>
              <a:pathLst>
                <a:path w="10757408" h="3110865">
                  <a:moveTo>
                    <a:pt x="0" y="132842"/>
                  </a:moveTo>
                  <a:cubicBezTo>
                    <a:pt x="0" y="59436"/>
                    <a:pt x="59944" y="0"/>
                    <a:pt x="133985" y="0"/>
                  </a:cubicBezTo>
                  <a:lnTo>
                    <a:pt x="10623423" y="0"/>
                  </a:lnTo>
                  <a:cubicBezTo>
                    <a:pt x="10697464" y="0"/>
                    <a:pt x="10757408" y="59436"/>
                    <a:pt x="10757408" y="132842"/>
                  </a:cubicBezTo>
                  <a:lnTo>
                    <a:pt x="10757408" y="2978023"/>
                  </a:lnTo>
                  <a:cubicBezTo>
                    <a:pt x="10757408" y="3051429"/>
                    <a:pt x="10697464" y="3110865"/>
                    <a:pt x="10623423" y="3110865"/>
                  </a:cubicBezTo>
                  <a:lnTo>
                    <a:pt x="133985" y="3110865"/>
                  </a:lnTo>
                  <a:cubicBezTo>
                    <a:pt x="59944" y="3110865"/>
                    <a:pt x="0" y="3051429"/>
                    <a:pt x="0" y="2978023"/>
                  </a:cubicBezTo>
                  <a:close/>
                </a:path>
              </a:pathLst>
            </a:custGeom>
            <a:solidFill>
              <a:srgbClr val="FFFFFF">
                <a:alpha val="90196"/>
              </a:srgbClr>
            </a:solidFill>
          </p:spPr>
          <p:txBody>
            <a:bodyPr/>
            <a:lstStyle/>
            <a:p>
              <a:endParaRPr lang="it-IT"/>
            </a:p>
          </p:txBody>
        </p:sp>
        <p:sp>
          <p:nvSpPr>
            <p:cNvPr id="16" name="Freeform 16"/>
            <p:cNvSpPr/>
            <p:nvPr/>
          </p:nvSpPr>
          <p:spPr>
            <a:xfrm>
              <a:off x="0" y="0"/>
              <a:ext cx="10795508" cy="3148965"/>
            </a:xfrm>
            <a:custGeom>
              <a:avLst/>
              <a:gdLst/>
              <a:ahLst/>
              <a:cxnLst/>
              <a:rect l="l" t="t" r="r" b="b"/>
              <a:pathLst>
                <a:path w="10795508" h="3148965">
                  <a:moveTo>
                    <a:pt x="0" y="151892"/>
                  </a:moveTo>
                  <a:cubicBezTo>
                    <a:pt x="0" y="67818"/>
                    <a:pt x="68707" y="0"/>
                    <a:pt x="153035" y="0"/>
                  </a:cubicBezTo>
                  <a:lnTo>
                    <a:pt x="10642473" y="0"/>
                  </a:lnTo>
                  <a:lnTo>
                    <a:pt x="10642473" y="19050"/>
                  </a:lnTo>
                  <a:lnTo>
                    <a:pt x="10642473" y="0"/>
                  </a:lnTo>
                  <a:cubicBezTo>
                    <a:pt x="10726801" y="0"/>
                    <a:pt x="10795508" y="67818"/>
                    <a:pt x="10795508" y="151892"/>
                  </a:cubicBezTo>
                  <a:lnTo>
                    <a:pt x="10776458" y="151892"/>
                  </a:lnTo>
                  <a:lnTo>
                    <a:pt x="10795508" y="151892"/>
                  </a:lnTo>
                  <a:lnTo>
                    <a:pt x="10795508" y="2997073"/>
                  </a:lnTo>
                  <a:lnTo>
                    <a:pt x="10776458" y="2997073"/>
                  </a:lnTo>
                  <a:lnTo>
                    <a:pt x="10795508" y="2997073"/>
                  </a:lnTo>
                  <a:cubicBezTo>
                    <a:pt x="10795508" y="3081147"/>
                    <a:pt x="10726801" y="3148965"/>
                    <a:pt x="10642473" y="3148965"/>
                  </a:cubicBezTo>
                  <a:lnTo>
                    <a:pt x="10642473" y="3129915"/>
                  </a:lnTo>
                  <a:lnTo>
                    <a:pt x="10642473" y="3148965"/>
                  </a:lnTo>
                  <a:lnTo>
                    <a:pt x="153035" y="3148965"/>
                  </a:lnTo>
                  <a:lnTo>
                    <a:pt x="153035" y="3129915"/>
                  </a:lnTo>
                  <a:lnTo>
                    <a:pt x="153035" y="3148965"/>
                  </a:lnTo>
                  <a:cubicBezTo>
                    <a:pt x="68707" y="3148965"/>
                    <a:pt x="0" y="3081147"/>
                    <a:pt x="0" y="2997073"/>
                  </a:cubicBezTo>
                  <a:lnTo>
                    <a:pt x="0" y="151892"/>
                  </a:lnTo>
                  <a:lnTo>
                    <a:pt x="19050" y="151892"/>
                  </a:lnTo>
                  <a:lnTo>
                    <a:pt x="0" y="151892"/>
                  </a:lnTo>
                  <a:moveTo>
                    <a:pt x="38100" y="151892"/>
                  </a:moveTo>
                  <a:lnTo>
                    <a:pt x="38100" y="2997073"/>
                  </a:lnTo>
                  <a:lnTo>
                    <a:pt x="19050" y="2997073"/>
                  </a:lnTo>
                  <a:lnTo>
                    <a:pt x="38100" y="2997073"/>
                  </a:lnTo>
                  <a:cubicBezTo>
                    <a:pt x="38100" y="3059811"/>
                    <a:pt x="89408" y="3110865"/>
                    <a:pt x="153035" y="3110865"/>
                  </a:cubicBezTo>
                  <a:lnTo>
                    <a:pt x="10642473" y="3110865"/>
                  </a:lnTo>
                  <a:cubicBezTo>
                    <a:pt x="10706100" y="3110865"/>
                    <a:pt x="10757408" y="3059811"/>
                    <a:pt x="10757408" y="2997073"/>
                  </a:cubicBezTo>
                  <a:lnTo>
                    <a:pt x="10757408" y="151892"/>
                  </a:lnTo>
                  <a:cubicBezTo>
                    <a:pt x="10757408" y="89154"/>
                    <a:pt x="10706100" y="38100"/>
                    <a:pt x="10642473" y="38100"/>
                  </a:cubicBezTo>
                  <a:lnTo>
                    <a:pt x="153035" y="38100"/>
                  </a:lnTo>
                  <a:lnTo>
                    <a:pt x="153035" y="19050"/>
                  </a:lnTo>
                  <a:lnTo>
                    <a:pt x="153035" y="38100"/>
                  </a:lnTo>
                  <a:cubicBezTo>
                    <a:pt x="89408" y="38100"/>
                    <a:pt x="38100" y="89154"/>
                    <a:pt x="38100" y="151892"/>
                  </a:cubicBezTo>
                  <a:close/>
                </a:path>
              </a:pathLst>
            </a:custGeom>
            <a:solidFill>
              <a:srgbClr val="FFE0CC"/>
            </a:solidFill>
          </p:spPr>
          <p:txBody>
            <a:bodyPr/>
            <a:lstStyle/>
            <a:p>
              <a:endParaRPr lang="it-IT"/>
            </a:p>
          </p:txBody>
        </p:sp>
      </p:grpSp>
      <p:grpSp>
        <p:nvGrpSpPr>
          <p:cNvPr id="17" name="Group 17"/>
          <p:cNvGrpSpPr/>
          <p:nvPr/>
        </p:nvGrpSpPr>
        <p:grpSpPr>
          <a:xfrm>
            <a:off x="9271692" y="2802579"/>
            <a:ext cx="8010973" cy="711698"/>
            <a:chOff x="0" y="0"/>
            <a:chExt cx="10681297" cy="948931"/>
          </a:xfrm>
        </p:grpSpPr>
        <p:sp>
          <p:nvSpPr>
            <p:cNvPr id="18" name="Freeform 18"/>
            <p:cNvSpPr/>
            <p:nvPr/>
          </p:nvSpPr>
          <p:spPr>
            <a:xfrm>
              <a:off x="0" y="0"/>
              <a:ext cx="10681335" cy="948944"/>
            </a:xfrm>
            <a:custGeom>
              <a:avLst/>
              <a:gdLst/>
              <a:ahLst/>
              <a:cxnLst/>
              <a:rect l="l" t="t" r="r" b="b"/>
              <a:pathLst>
                <a:path w="10681335" h="948944">
                  <a:moveTo>
                    <a:pt x="0" y="87122"/>
                  </a:moveTo>
                  <a:cubicBezTo>
                    <a:pt x="0" y="38989"/>
                    <a:pt x="38989" y="0"/>
                    <a:pt x="87122" y="0"/>
                  </a:cubicBezTo>
                  <a:lnTo>
                    <a:pt x="10594213" y="0"/>
                  </a:lnTo>
                  <a:cubicBezTo>
                    <a:pt x="10642346" y="0"/>
                    <a:pt x="10681335" y="38989"/>
                    <a:pt x="10681335" y="87122"/>
                  </a:cubicBezTo>
                  <a:lnTo>
                    <a:pt x="10681335" y="861822"/>
                  </a:lnTo>
                  <a:cubicBezTo>
                    <a:pt x="10681335" y="909955"/>
                    <a:pt x="10642346" y="948944"/>
                    <a:pt x="10594213" y="948944"/>
                  </a:cubicBezTo>
                  <a:lnTo>
                    <a:pt x="87122" y="948944"/>
                  </a:lnTo>
                  <a:cubicBezTo>
                    <a:pt x="38989" y="948944"/>
                    <a:pt x="0" y="909955"/>
                    <a:pt x="0" y="861822"/>
                  </a:cubicBezTo>
                  <a:close/>
                </a:path>
              </a:pathLst>
            </a:custGeom>
            <a:solidFill>
              <a:srgbClr val="FFFFFF"/>
            </a:solidFill>
          </p:spPr>
          <p:txBody>
            <a:bodyPr/>
            <a:lstStyle/>
            <a:p>
              <a:endParaRPr lang="it-IT"/>
            </a:p>
          </p:txBody>
        </p:sp>
      </p:grpSp>
      <p:sp>
        <p:nvSpPr>
          <p:cNvPr id="19" name="Freeform 19" descr="preencoded.png"/>
          <p:cNvSpPr/>
          <p:nvPr/>
        </p:nvSpPr>
        <p:spPr>
          <a:xfrm>
            <a:off x="13099256" y="2966142"/>
            <a:ext cx="355844" cy="355844"/>
          </a:xfrm>
          <a:custGeom>
            <a:avLst/>
            <a:gdLst/>
            <a:ahLst/>
            <a:cxnLst/>
            <a:rect l="l" t="t" r="r" b="b"/>
            <a:pathLst>
              <a:path w="355844" h="355844">
                <a:moveTo>
                  <a:pt x="0" y="0"/>
                </a:moveTo>
                <a:lnTo>
                  <a:pt x="355845" y="0"/>
                </a:lnTo>
                <a:lnTo>
                  <a:pt x="355845" y="355845"/>
                </a:lnTo>
                <a:lnTo>
                  <a:pt x="0" y="3558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0" name="TextBox 20"/>
          <p:cNvSpPr txBox="1"/>
          <p:nvPr/>
        </p:nvSpPr>
        <p:spPr>
          <a:xfrm>
            <a:off x="9508922" y="3684089"/>
            <a:ext cx="5084264" cy="420688"/>
          </a:xfrm>
          <a:prstGeom prst="rect">
            <a:avLst/>
          </a:prstGeom>
        </p:spPr>
        <p:txBody>
          <a:bodyPr lIns="0" tIns="0" rIns="0" bIns="0" rtlCol="0" anchor="t">
            <a:spAutoFit/>
          </a:bodyPr>
          <a:lstStyle/>
          <a:p>
            <a:pPr algn="l">
              <a:lnSpc>
                <a:spcPts val="3437"/>
              </a:lnSpc>
            </a:pPr>
            <a:r>
              <a:rPr lang="en-US" sz="2625">
                <a:solidFill>
                  <a:srgbClr val="67534F"/>
                </a:solidFill>
                <a:latin typeface="Open Sans"/>
                <a:ea typeface="Open Sans"/>
                <a:cs typeface="Open Sans"/>
                <a:sym typeface="Open Sans"/>
              </a:rPr>
              <a:t>Fecal Incontinence </a:t>
            </a:r>
            <a:r>
              <a:rPr lang="en-US" sz="2625">
                <a:solidFill>
                  <a:srgbClr val="FF954F"/>
                </a:solidFill>
                <a:latin typeface="Open Sans"/>
                <a:ea typeface="Open Sans"/>
                <a:cs typeface="Open Sans"/>
                <a:sym typeface="Open Sans"/>
              </a:rPr>
              <a:t>LoE 2 / GoR B</a:t>
            </a:r>
          </a:p>
        </p:txBody>
      </p:sp>
      <p:sp>
        <p:nvSpPr>
          <p:cNvPr id="21" name="TextBox 21"/>
          <p:cNvSpPr txBox="1"/>
          <p:nvPr/>
        </p:nvSpPr>
        <p:spPr>
          <a:xfrm>
            <a:off x="9508922" y="4274934"/>
            <a:ext cx="7536504" cy="566442"/>
          </a:xfrm>
          <a:prstGeom prst="rect">
            <a:avLst/>
          </a:prstGeom>
        </p:spPr>
        <p:txBody>
          <a:bodyPr lIns="0" tIns="0" rIns="0" bIns="0" rtlCol="0" anchor="t">
            <a:spAutoFit/>
          </a:bodyPr>
          <a:lstStyle/>
          <a:p>
            <a:pPr algn="l">
              <a:lnSpc>
                <a:spcPts val="2187"/>
              </a:lnSpc>
            </a:pPr>
            <a:r>
              <a:rPr lang="en-US" sz="1812">
                <a:solidFill>
                  <a:srgbClr val="67534F"/>
                </a:solidFill>
                <a:latin typeface="Montserrat"/>
                <a:ea typeface="Montserrat"/>
                <a:cs typeface="Montserrat"/>
                <a:sym typeface="Montserrat"/>
              </a:rPr>
              <a:t>≥1 solid or liquid incontinence episode/week after failed conservative treatment</a:t>
            </a:r>
          </a:p>
        </p:txBody>
      </p:sp>
      <p:grpSp>
        <p:nvGrpSpPr>
          <p:cNvPr id="22" name="Group 22"/>
          <p:cNvGrpSpPr/>
          <p:nvPr/>
        </p:nvGrpSpPr>
        <p:grpSpPr>
          <a:xfrm>
            <a:off x="962473" y="5291290"/>
            <a:ext cx="8096545" cy="2804960"/>
            <a:chOff x="0" y="0"/>
            <a:chExt cx="10795394" cy="3739947"/>
          </a:xfrm>
        </p:grpSpPr>
        <p:sp>
          <p:nvSpPr>
            <p:cNvPr id="23" name="Freeform 23"/>
            <p:cNvSpPr/>
            <p:nvPr/>
          </p:nvSpPr>
          <p:spPr>
            <a:xfrm>
              <a:off x="19050" y="19050"/>
              <a:ext cx="10757281" cy="3701796"/>
            </a:xfrm>
            <a:custGeom>
              <a:avLst/>
              <a:gdLst/>
              <a:ahLst/>
              <a:cxnLst/>
              <a:rect l="l" t="t" r="r" b="b"/>
              <a:pathLst>
                <a:path w="10757281" h="3701796">
                  <a:moveTo>
                    <a:pt x="0" y="132842"/>
                  </a:moveTo>
                  <a:cubicBezTo>
                    <a:pt x="0" y="59436"/>
                    <a:pt x="59944" y="0"/>
                    <a:pt x="133731" y="0"/>
                  </a:cubicBezTo>
                  <a:lnTo>
                    <a:pt x="10623550" y="0"/>
                  </a:lnTo>
                  <a:cubicBezTo>
                    <a:pt x="10697464" y="0"/>
                    <a:pt x="10757281" y="59436"/>
                    <a:pt x="10757281" y="132842"/>
                  </a:cubicBezTo>
                  <a:lnTo>
                    <a:pt x="10757281" y="3568954"/>
                  </a:lnTo>
                  <a:cubicBezTo>
                    <a:pt x="10757281" y="3642360"/>
                    <a:pt x="10697337" y="3701796"/>
                    <a:pt x="10623550" y="3701796"/>
                  </a:cubicBezTo>
                  <a:lnTo>
                    <a:pt x="133731" y="3701796"/>
                  </a:lnTo>
                  <a:cubicBezTo>
                    <a:pt x="59817" y="3701796"/>
                    <a:pt x="0" y="3642360"/>
                    <a:pt x="0" y="3568954"/>
                  </a:cubicBezTo>
                  <a:close/>
                </a:path>
              </a:pathLst>
            </a:custGeom>
            <a:solidFill>
              <a:srgbClr val="FFFFFF">
                <a:alpha val="90196"/>
              </a:srgbClr>
            </a:solidFill>
          </p:spPr>
          <p:txBody>
            <a:bodyPr/>
            <a:lstStyle/>
            <a:p>
              <a:endParaRPr lang="it-IT"/>
            </a:p>
          </p:txBody>
        </p:sp>
        <p:sp>
          <p:nvSpPr>
            <p:cNvPr id="24" name="Freeform 24"/>
            <p:cNvSpPr/>
            <p:nvPr/>
          </p:nvSpPr>
          <p:spPr>
            <a:xfrm>
              <a:off x="0" y="0"/>
              <a:ext cx="10795381" cy="3739896"/>
            </a:xfrm>
            <a:custGeom>
              <a:avLst/>
              <a:gdLst/>
              <a:ahLst/>
              <a:cxnLst/>
              <a:rect l="l" t="t" r="r" b="b"/>
              <a:pathLst>
                <a:path w="10795381" h="3739896">
                  <a:moveTo>
                    <a:pt x="0" y="151892"/>
                  </a:moveTo>
                  <a:cubicBezTo>
                    <a:pt x="0" y="67945"/>
                    <a:pt x="68580" y="0"/>
                    <a:pt x="152781" y="0"/>
                  </a:cubicBezTo>
                  <a:lnTo>
                    <a:pt x="10642600" y="0"/>
                  </a:lnTo>
                  <a:lnTo>
                    <a:pt x="10642600" y="19050"/>
                  </a:lnTo>
                  <a:lnTo>
                    <a:pt x="10642600" y="0"/>
                  </a:lnTo>
                  <a:cubicBezTo>
                    <a:pt x="10726928" y="0"/>
                    <a:pt x="10795381" y="67945"/>
                    <a:pt x="10795381" y="151892"/>
                  </a:cubicBezTo>
                  <a:lnTo>
                    <a:pt x="10776331" y="151892"/>
                  </a:lnTo>
                  <a:lnTo>
                    <a:pt x="10795381" y="151892"/>
                  </a:lnTo>
                  <a:lnTo>
                    <a:pt x="10795381" y="3588004"/>
                  </a:lnTo>
                  <a:lnTo>
                    <a:pt x="10776331" y="3588004"/>
                  </a:lnTo>
                  <a:lnTo>
                    <a:pt x="10795381" y="3588004"/>
                  </a:lnTo>
                  <a:cubicBezTo>
                    <a:pt x="10795381" y="3672078"/>
                    <a:pt x="10726801" y="3739896"/>
                    <a:pt x="10642600" y="3739896"/>
                  </a:cubicBezTo>
                  <a:lnTo>
                    <a:pt x="10642600" y="3720846"/>
                  </a:lnTo>
                  <a:lnTo>
                    <a:pt x="10642600" y="3739896"/>
                  </a:lnTo>
                  <a:lnTo>
                    <a:pt x="152781" y="3739896"/>
                  </a:lnTo>
                  <a:lnTo>
                    <a:pt x="152781" y="3720846"/>
                  </a:lnTo>
                  <a:lnTo>
                    <a:pt x="152781" y="3739896"/>
                  </a:lnTo>
                  <a:cubicBezTo>
                    <a:pt x="68580" y="3739896"/>
                    <a:pt x="0" y="3672078"/>
                    <a:pt x="0" y="3588004"/>
                  </a:cubicBezTo>
                  <a:lnTo>
                    <a:pt x="0" y="151892"/>
                  </a:lnTo>
                  <a:lnTo>
                    <a:pt x="19050" y="151892"/>
                  </a:lnTo>
                  <a:lnTo>
                    <a:pt x="0" y="151892"/>
                  </a:lnTo>
                  <a:moveTo>
                    <a:pt x="38100" y="151892"/>
                  </a:moveTo>
                  <a:lnTo>
                    <a:pt x="38100" y="3588004"/>
                  </a:lnTo>
                  <a:lnTo>
                    <a:pt x="19050" y="3588004"/>
                  </a:lnTo>
                  <a:lnTo>
                    <a:pt x="38100" y="3588004"/>
                  </a:lnTo>
                  <a:cubicBezTo>
                    <a:pt x="38100" y="3650742"/>
                    <a:pt x="89281" y="3701796"/>
                    <a:pt x="152781" y="3701796"/>
                  </a:cubicBezTo>
                  <a:lnTo>
                    <a:pt x="10642600" y="3701796"/>
                  </a:lnTo>
                  <a:cubicBezTo>
                    <a:pt x="10706100" y="3701796"/>
                    <a:pt x="10757281" y="3650742"/>
                    <a:pt x="10757281" y="3588004"/>
                  </a:cubicBezTo>
                  <a:lnTo>
                    <a:pt x="10757281" y="151892"/>
                  </a:lnTo>
                  <a:cubicBezTo>
                    <a:pt x="10757281" y="89154"/>
                    <a:pt x="10706100" y="38100"/>
                    <a:pt x="10642600" y="38100"/>
                  </a:cubicBezTo>
                  <a:lnTo>
                    <a:pt x="152781" y="38100"/>
                  </a:lnTo>
                  <a:lnTo>
                    <a:pt x="152781" y="19050"/>
                  </a:lnTo>
                  <a:lnTo>
                    <a:pt x="152781" y="38100"/>
                  </a:lnTo>
                  <a:cubicBezTo>
                    <a:pt x="89281" y="38100"/>
                    <a:pt x="38100" y="89154"/>
                    <a:pt x="38100" y="151892"/>
                  </a:cubicBezTo>
                  <a:close/>
                </a:path>
              </a:pathLst>
            </a:custGeom>
            <a:solidFill>
              <a:srgbClr val="FFE0CC"/>
            </a:solidFill>
          </p:spPr>
          <p:txBody>
            <a:bodyPr/>
            <a:lstStyle/>
            <a:p>
              <a:endParaRPr lang="it-IT"/>
            </a:p>
          </p:txBody>
        </p:sp>
      </p:grpSp>
      <p:grpSp>
        <p:nvGrpSpPr>
          <p:cNvPr id="25" name="Group 25"/>
          <p:cNvGrpSpPr/>
          <p:nvPr/>
        </p:nvGrpSpPr>
        <p:grpSpPr>
          <a:xfrm>
            <a:off x="1005335" y="5334152"/>
            <a:ext cx="8010820" cy="711698"/>
            <a:chOff x="0" y="0"/>
            <a:chExt cx="10681094" cy="948931"/>
          </a:xfrm>
        </p:grpSpPr>
        <p:sp>
          <p:nvSpPr>
            <p:cNvPr id="26" name="Freeform 26"/>
            <p:cNvSpPr/>
            <p:nvPr/>
          </p:nvSpPr>
          <p:spPr>
            <a:xfrm>
              <a:off x="0" y="0"/>
              <a:ext cx="10681081" cy="948944"/>
            </a:xfrm>
            <a:custGeom>
              <a:avLst/>
              <a:gdLst/>
              <a:ahLst/>
              <a:cxnLst/>
              <a:rect l="l" t="t" r="r" b="b"/>
              <a:pathLst>
                <a:path w="10681081" h="948944">
                  <a:moveTo>
                    <a:pt x="0" y="87122"/>
                  </a:moveTo>
                  <a:cubicBezTo>
                    <a:pt x="0" y="38989"/>
                    <a:pt x="38989" y="0"/>
                    <a:pt x="87122" y="0"/>
                  </a:cubicBezTo>
                  <a:lnTo>
                    <a:pt x="10593959" y="0"/>
                  </a:lnTo>
                  <a:cubicBezTo>
                    <a:pt x="10642092" y="0"/>
                    <a:pt x="10681081" y="38989"/>
                    <a:pt x="10681081" y="87122"/>
                  </a:cubicBezTo>
                  <a:lnTo>
                    <a:pt x="10681081" y="861822"/>
                  </a:lnTo>
                  <a:cubicBezTo>
                    <a:pt x="10681081" y="909955"/>
                    <a:pt x="10642092" y="948944"/>
                    <a:pt x="10593959" y="948944"/>
                  </a:cubicBezTo>
                  <a:lnTo>
                    <a:pt x="87122" y="948944"/>
                  </a:lnTo>
                  <a:cubicBezTo>
                    <a:pt x="38989" y="948944"/>
                    <a:pt x="0" y="909955"/>
                    <a:pt x="0" y="861822"/>
                  </a:cubicBezTo>
                  <a:close/>
                </a:path>
              </a:pathLst>
            </a:custGeom>
            <a:solidFill>
              <a:srgbClr val="FFFFFF"/>
            </a:solidFill>
          </p:spPr>
          <p:txBody>
            <a:bodyPr/>
            <a:lstStyle/>
            <a:p>
              <a:endParaRPr lang="it-IT"/>
            </a:p>
          </p:txBody>
        </p:sp>
      </p:grpSp>
      <p:sp>
        <p:nvSpPr>
          <p:cNvPr id="27" name="Freeform 27" descr="preencoded.png"/>
          <p:cNvSpPr/>
          <p:nvPr/>
        </p:nvSpPr>
        <p:spPr>
          <a:xfrm>
            <a:off x="4832747" y="5497716"/>
            <a:ext cx="355844" cy="355844"/>
          </a:xfrm>
          <a:custGeom>
            <a:avLst/>
            <a:gdLst/>
            <a:ahLst/>
            <a:cxnLst/>
            <a:rect l="l" t="t" r="r" b="b"/>
            <a:pathLst>
              <a:path w="355844" h="355844">
                <a:moveTo>
                  <a:pt x="0" y="0"/>
                </a:moveTo>
                <a:lnTo>
                  <a:pt x="355844" y="0"/>
                </a:lnTo>
                <a:lnTo>
                  <a:pt x="355844" y="355844"/>
                </a:lnTo>
                <a:lnTo>
                  <a:pt x="0" y="355844"/>
                </a:lnTo>
                <a:lnTo>
                  <a:pt x="0" y="0"/>
                </a:lnTo>
                <a:close/>
              </a:path>
            </a:pathLst>
          </a:custGeom>
          <a:blipFill>
            <a:blip>
              <a:extLst>
                <a:ext uri="{96DAC541-7B7A-43D3-8B79-37D633B846F1}">
                  <asvg:svgBlip xmlns:asvg="http://schemas.microsoft.com/office/drawing/2016/SVG/main" r:embed="rId5"/>
                </a:ext>
              </a:extLst>
            </a:blip>
            <a:stretch>
              <a:fillRect t="-2631" b="-2633"/>
            </a:stretch>
          </a:blipFill>
        </p:spPr>
        <p:txBody>
          <a:bodyPr/>
          <a:lstStyle/>
          <a:p>
            <a:endParaRPr lang="it-IT"/>
          </a:p>
        </p:txBody>
      </p:sp>
      <p:sp>
        <p:nvSpPr>
          <p:cNvPr id="28" name="TextBox 28"/>
          <p:cNvSpPr txBox="1"/>
          <p:nvPr/>
        </p:nvSpPr>
        <p:spPr>
          <a:xfrm>
            <a:off x="1242565" y="6215653"/>
            <a:ext cx="7536361" cy="849313"/>
          </a:xfrm>
          <a:prstGeom prst="rect">
            <a:avLst/>
          </a:prstGeom>
        </p:spPr>
        <p:txBody>
          <a:bodyPr lIns="0" tIns="0" rIns="0" bIns="0" rtlCol="0" anchor="t">
            <a:spAutoFit/>
          </a:bodyPr>
          <a:lstStyle/>
          <a:p>
            <a:pPr algn="l">
              <a:lnSpc>
                <a:spcPts val="3437"/>
              </a:lnSpc>
            </a:pPr>
            <a:r>
              <a:rPr lang="en-US" sz="2625">
                <a:solidFill>
                  <a:srgbClr val="67534F"/>
                </a:solidFill>
                <a:latin typeface="Open Sans"/>
                <a:ea typeface="Open Sans"/>
                <a:cs typeface="Open Sans"/>
                <a:sym typeface="Open Sans"/>
              </a:rPr>
              <a:t>Non-Obstructive Urinary Retention </a:t>
            </a:r>
            <a:r>
              <a:rPr lang="en-US" sz="2625">
                <a:solidFill>
                  <a:srgbClr val="FF954F"/>
                </a:solidFill>
                <a:latin typeface="Open Sans"/>
                <a:ea typeface="Open Sans"/>
                <a:cs typeface="Open Sans"/>
                <a:sym typeface="Open Sans"/>
              </a:rPr>
              <a:t>LoE 1 / GoR A</a:t>
            </a:r>
          </a:p>
        </p:txBody>
      </p:sp>
      <p:sp>
        <p:nvSpPr>
          <p:cNvPr id="29" name="TextBox 29"/>
          <p:cNvSpPr txBox="1"/>
          <p:nvPr/>
        </p:nvSpPr>
        <p:spPr>
          <a:xfrm>
            <a:off x="1242565" y="7249716"/>
            <a:ext cx="7536361" cy="566442"/>
          </a:xfrm>
          <a:prstGeom prst="rect">
            <a:avLst/>
          </a:prstGeom>
        </p:spPr>
        <p:txBody>
          <a:bodyPr lIns="0" tIns="0" rIns="0" bIns="0" rtlCol="0" anchor="t">
            <a:spAutoFit/>
          </a:bodyPr>
          <a:lstStyle/>
          <a:p>
            <a:pPr algn="l">
              <a:lnSpc>
                <a:spcPts val="2187"/>
              </a:lnSpc>
            </a:pPr>
            <a:r>
              <a:rPr lang="en-US" sz="1812">
                <a:solidFill>
                  <a:srgbClr val="67534F"/>
                </a:solidFill>
                <a:latin typeface="Montserrat"/>
                <a:ea typeface="Montserrat"/>
                <a:cs typeface="Montserrat"/>
                <a:sym typeface="Montserrat"/>
              </a:rPr>
              <a:t>Detrusor underactivity of idiopathic, neurogenic, or post-surgical etiology</a:t>
            </a:r>
          </a:p>
        </p:txBody>
      </p:sp>
      <p:grpSp>
        <p:nvGrpSpPr>
          <p:cNvPr id="30" name="Group 30"/>
          <p:cNvGrpSpPr/>
          <p:nvPr/>
        </p:nvGrpSpPr>
        <p:grpSpPr>
          <a:xfrm>
            <a:off x="9228830" y="5291290"/>
            <a:ext cx="8096698" cy="2804960"/>
            <a:chOff x="0" y="0"/>
            <a:chExt cx="10795597" cy="3739947"/>
          </a:xfrm>
        </p:grpSpPr>
        <p:sp>
          <p:nvSpPr>
            <p:cNvPr id="31" name="Freeform 31"/>
            <p:cNvSpPr/>
            <p:nvPr/>
          </p:nvSpPr>
          <p:spPr>
            <a:xfrm>
              <a:off x="19050" y="19050"/>
              <a:ext cx="10757536" cy="3701796"/>
            </a:xfrm>
            <a:custGeom>
              <a:avLst/>
              <a:gdLst/>
              <a:ahLst/>
              <a:cxnLst/>
              <a:rect l="l" t="t" r="r" b="b"/>
              <a:pathLst>
                <a:path w="10757536" h="3701796">
                  <a:moveTo>
                    <a:pt x="0" y="132842"/>
                  </a:moveTo>
                  <a:cubicBezTo>
                    <a:pt x="0" y="59436"/>
                    <a:pt x="59944" y="0"/>
                    <a:pt x="133731" y="0"/>
                  </a:cubicBezTo>
                  <a:lnTo>
                    <a:pt x="10623804" y="0"/>
                  </a:lnTo>
                  <a:cubicBezTo>
                    <a:pt x="10697718" y="0"/>
                    <a:pt x="10757536" y="59436"/>
                    <a:pt x="10757536" y="132842"/>
                  </a:cubicBezTo>
                  <a:lnTo>
                    <a:pt x="10757536" y="3568954"/>
                  </a:lnTo>
                  <a:cubicBezTo>
                    <a:pt x="10757536" y="3642360"/>
                    <a:pt x="10697591" y="3701796"/>
                    <a:pt x="10623804" y="3701796"/>
                  </a:cubicBezTo>
                  <a:lnTo>
                    <a:pt x="133731" y="3701796"/>
                  </a:lnTo>
                  <a:cubicBezTo>
                    <a:pt x="59817" y="3701796"/>
                    <a:pt x="0" y="3642360"/>
                    <a:pt x="0" y="3568954"/>
                  </a:cubicBezTo>
                  <a:close/>
                </a:path>
              </a:pathLst>
            </a:custGeom>
            <a:solidFill>
              <a:srgbClr val="FFFFFF">
                <a:alpha val="90196"/>
              </a:srgbClr>
            </a:solidFill>
          </p:spPr>
          <p:txBody>
            <a:bodyPr/>
            <a:lstStyle/>
            <a:p>
              <a:endParaRPr lang="it-IT"/>
            </a:p>
          </p:txBody>
        </p:sp>
        <p:sp>
          <p:nvSpPr>
            <p:cNvPr id="32" name="Freeform 32"/>
            <p:cNvSpPr/>
            <p:nvPr/>
          </p:nvSpPr>
          <p:spPr>
            <a:xfrm>
              <a:off x="0" y="0"/>
              <a:ext cx="10795636" cy="3739896"/>
            </a:xfrm>
            <a:custGeom>
              <a:avLst/>
              <a:gdLst/>
              <a:ahLst/>
              <a:cxnLst/>
              <a:rect l="l" t="t" r="r" b="b"/>
              <a:pathLst>
                <a:path w="10795636" h="3739896">
                  <a:moveTo>
                    <a:pt x="0" y="151892"/>
                  </a:moveTo>
                  <a:cubicBezTo>
                    <a:pt x="0" y="67945"/>
                    <a:pt x="68580" y="0"/>
                    <a:pt x="152781" y="0"/>
                  </a:cubicBezTo>
                  <a:lnTo>
                    <a:pt x="10642854" y="0"/>
                  </a:lnTo>
                  <a:lnTo>
                    <a:pt x="10642854" y="19050"/>
                  </a:lnTo>
                  <a:lnTo>
                    <a:pt x="10642854" y="0"/>
                  </a:lnTo>
                  <a:cubicBezTo>
                    <a:pt x="10727182" y="0"/>
                    <a:pt x="10795636" y="67945"/>
                    <a:pt x="10795636" y="151892"/>
                  </a:cubicBezTo>
                  <a:lnTo>
                    <a:pt x="10776586" y="151892"/>
                  </a:lnTo>
                  <a:lnTo>
                    <a:pt x="10795636" y="151892"/>
                  </a:lnTo>
                  <a:lnTo>
                    <a:pt x="10795636" y="3588004"/>
                  </a:lnTo>
                  <a:lnTo>
                    <a:pt x="10776586" y="3588004"/>
                  </a:lnTo>
                  <a:lnTo>
                    <a:pt x="10795636" y="3588004"/>
                  </a:lnTo>
                  <a:cubicBezTo>
                    <a:pt x="10795636" y="3672078"/>
                    <a:pt x="10727055" y="3739896"/>
                    <a:pt x="10642854" y="3739896"/>
                  </a:cubicBezTo>
                  <a:lnTo>
                    <a:pt x="10642854" y="3720846"/>
                  </a:lnTo>
                  <a:lnTo>
                    <a:pt x="10642854" y="3739896"/>
                  </a:lnTo>
                  <a:lnTo>
                    <a:pt x="152781" y="3739896"/>
                  </a:lnTo>
                  <a:lnTo>
                    <a:pt x="152781" y="3720846"/>
                  </a:lnTo>
                  <a:lnTo>
                    <a:pt x="152781" y="3739896"/>
                  </a:lnTo>
                  <a:cubicBezTo>
                    <a:pt x="68580" y="3739896"/>
                    <a:pt x="0" y="3672078"/>
                    <a:pt x="0" y="3588004"/>
                  </a:cubicBezTo>
                  <a:lnTo>
                    <a:pt x="0" y="151892"/>
                  </a:lnTo>
                  <a:lnTo>
                    <a:pt x="19050" y="151892"/>
                  </a:lnTo>
                  <a:lnTo>
                    <a:pt x="0" y="151892"/>
                  </a:lnTo>
                  <a:moveTo>
                    <a:pt x="38100" y="151892"/>
                  </a:moveTo>
                  <a:lnTo>
                    <a:pt x="38100" y="3588004"/>
                  </a:lnTo>
                  <a:lnTo>
                    <a:pt x="19050" y="3588004"/>
                  </a:lnTo>
                  <a:lnTo>
                    <a:pt x="38100" y="3588004"/>
                  </a:lnTo>
                  <a:cubicBezTo>
                    <a:pt x="38100" y="3650742"/>
                    <a:pt x="89281" y="3701796"/>
                    <a:pt x="152781" y="3701796"/>
                  </a:cubicBezTo>
                  <a:lnTo>
                    <a:pt x="10642854" y="3701796"/>
                  </a:lnTo>
                  <a:cubicBezTo>
                    <a:pt x="10706354" y="3701796"/>
                    <a:pt x="10757536" y="3650742"/>
                    <a:pt x="10757536" y="3588004"/>
                  </a:cubicBezTo>
                  <a:lnTo>
                    <a:pt x="10757536" y="151892"/>
                  </a:lnTo>
                  <a:cubicBezTo>
                    <a:pt x="10757536" y="89154"/>
                    <a:pt x="10706354" y="38100"/>
                    <a:pt x="10642854" y="38100"/>
                  </a:cubicBezTo>
                  <a:lnTo>
                    <a:pt x="152781" y="38100"/>
                  </a:lnTo>
                  <a:lnTo>
                    <a:pt x="152781" y="19050"/>
                  </a:lnTo>
                  <a:lnTo>
                    <a:pt x="152781" y="38100"/>
                  </a:lnTo>
                  <a:cubicBezTo>
                    <a:pt x="89281" y="38100"/>
                    <a:pt x="38100" y="89154"/>
                    <a:pt x="38100" y="151892"/>
                  </a:cubicBezTo>
                  <a:close/>
                </a:path>
              </a:pathLst>
            </a:custGeom>
            <a:solidFill>
              <a:srgbClr val="FFE0CC"/>
            </a:solidFill>
          </p:spPr>
          <p:txBody>
            <a:bodyPr/>
            <a:lstStyle/>
            <a:p>
              <a:endParaRPr lang="it-IT"/>
            </a:p>
          </p:txBody>
        </p:sp>
      </p:grpSp>
      <p:grpSp>
        <p:nvGrpSpPr>
          <p:cNvPr id="33" name="Group 33"/>
          <p:cNvGrpSpPr/>
          <p:nvPr/>
        </p:nvGrpSpPr>
        <p:grpSpPr>
          <a:xfrm>
            <a:off x="9271692" y="5334152"/>
            <a:ext cx="8010973" cy="711698"/>
            <a:chOff x="0" y="0"/>
            <a:chExt cx="10681297" cy="948931"/>
          </a:xfrm>
        </p:grpSpPr>
        <p:sp>
          <p:nvSpPr>
            <p:cNvPr id="34" name="Freeform 34"/>
            <p:cNvSpPr/>
            <p:nvPr/>
          </p:nvSpPr>
          <p:spPr>
            <a:xfrm>
              <a:off x="0" y="0"/>
              <a:ext cx="10681335" cy="948944"/>
            </a:xfrm>
            <a:custGeom>
              <a:avLst/>
              <a:gdLst/>
              <a:ahLst/>
              <a:cxnLst/>
              <a:rect l="l" t="t" r="r" b="b"/>
              <a:pathLst>
                <a:path w="10681335" h="948944">
                  <a:moveTo>
                    <a:pt x="0" y="87122"/>
                  </a:moveTo>
                  <a:cubicBezTo>
                    <a:pt x="0" y="38989"/>
                    <a:pt x="38989" y="0"/>
                    <a:pt x="87122" y="0"/>
                  </a:cubicBezTo>
                  <a:lnTo>
                    <a:pt x="10594213" y="0"/>
                  </a:lnTo>
                  <a:cubicBezTo>
                    <a:pt x="10642346" y="0"/>
                    <a:pt x="10681335" y="38989"/>
                    <a:pt x="10681335" y="87122"/>
                  </a:cubicBezTo>
                  <a:lnTo>
                    <a:pt x="10681335" y="861822"/>
                  </a:lnTo>
                  <a:cubicBezTo>
                    <a:pt x="10681335" y="909955"/>
                    <a:pt x="10642346" y="948944"/>
                    <a:pt x="10594213" y="948944"/>
                  </a:cubicBezTo>
                  <a:lnTo>
                    <a:pt x="87122" y="948944"/>
                  </a:lnTo>
                  <a:cubicBezTo>
                    <a:pt x="38989" y="948944"/>
                    <a:pt x="0" y="909955"/>
                    <a:pt x="0" y="861822"/>
                  </a:cubicBezTo>
                  <a:close/>
                </a:path>
              </a:pathLst>
            </a:custGeom>
            <a:solidFill>
              <a:srgbClr val="FFFFFF"/>
            </a:solidFill>
          </p:spPr>
          <p:txBody>
            <a:bodyPr/>
            <a:lstStyle/>
            <a:p>
              <a:endParaRPr lang="it-IT"/>
            </a:p>
          </p:txBody>
        </p:sp>
      </p:grpSp>
      <p:sp>
        <p:nvSpPr>
          <p:cNvPr id="35" name="Freeform 35" descr="preencoded.png"/>
          <p:cNvSpPr/>
          <p:nvPr/>
        </p:nvSpPr>
        <p:spPr>
          <a:xfrm>
            <a:off x="13099256" y="5497716"/>
            <a:ext cx="355844" cy="355844"/>
          </a:xfrm>
          <a:custGeom>
            <a:avLst/>
            <a:gdLst/>
            <a:ahLst/>
            <a:cxnLst/>
            <a:rect l="l" t="t" r="r" b="b"/>
            <a:pathLst>
              <a:path w="355844" h="355844">
                <a:moveTo>
                  <a:pt x="0" y="0"/>
                </a:moveTo>
                <a:lnTo>
                  <a:pt x="355845" y="0"/>
                </a:lnTo>
                <a:lnTo>
                  <a:pt x="355845" y="355844"/>
                </a:lnTo>
                <a:lnTo>
                  <a:pt x="0" y="35584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36" name="TextBox 36"/>
          <p:cNvSpPr txBox="1"/>
          <p:nvPr/>
        </p:nvSpPr>
        <p:spPr>
          <a:xfrm>
            <a:off x="9508922" y="6215653"/>
            <a:ext cx="4237434" cy="420688"/>
          </a:xfrm>
          <a:prstGeom prst="rect">
            <a:avLst/>
          </a:prstGeom>
        </p:spPr>
        <p:txBody>
          <a:bodyPr lIns="0" tIns="0" rIns="0" bIns="0" rtlCol="0" anchor="t">
            <a:spAutoFit/>
          </a:bodyPr>
          <a:lstStyle/>
          <a:p>
            <a:pPr algn="l">
              <a:lnSpc>
                <a:spcPts val="3437"/>
              </a:lnSpc>
            </a:pPr>
            <a:r>
              <a:rPr lang="en-US" sz="2625">
                <a:solidFill>
                  <a:srgbClr val="67534F"/>
                </a:solidFill>
                <a:latin typeface="Open Sans"/>
                <a:ea typeface="Open Sans"/>
                <a:cs typeface="Open Sans"/>
                <a:sym typeface="Open Sans"/>
              </a:rPr>
              <a:t>Constipation </a:t>
            </a:r>
            <a:r>
              <a:rPr lang="en-US" sz="2625">
                <a:solidFill>
                  <a:srgbClr val="FF954F"/>
                </a:solidFill>
                <a:latin typeface="Open Sans"/>
                <a:ea typeface="Open Sans"/>
                <a:cs typeface="Open Sans"/>
                <a:sym typeface="Open Sans"/>
              </a:rPr>
              <a:t>LoE 4 / GoR D</a:t>
            </a:r>
          </a:p>
        </p:txBody>
      </p:sp>
      <p:sp>
        <p:nvSpPr>
          <p:cNvPr id="37" name="TextBox 37"/>
          <p:cNvSpPr txBox="1"/>
          <p:nvPr/>
        </p:nvSpPr>
        <p:spPr>
          <a:xfrm>
            <a:off x="9508922" y="6806508"/>
            <a:ext cx="7536504" cy="566442"/>
          </a:xfrm>
          <a:prstGeom prst="rect">
            <a:avLst/>
          </a:prstGeom>
        </p:spPr>
        <p:txBody>
          <a:bodyPr lIns="0" tIns="0" rIns="0" bIns="0" rtlCol="0" anchor="t">
            <a:spAutoFit/>
          </a:bodyPr>
          <a:lstStyle/>
          <a:p>
            <a:pPr algn="l">
              <a:lnSpc>
                <a:spcPts val="2187"/>
              </a:lnSpc>
            </a:pPr>
            <a:r>
              <a:rPr lang="en-US" sz="1812">
                <a:solidFill>
                  <a:srgbClr val="67534F"/>
                </a:solidFill>
                <a:latin typeface="Montserrat"/>
                <a:ea typeface="Montserrat"/>
                <a:cs typeface="Montserrat"/>
                <a:sym typeface="Montserrat"/>
              </a:rPr>
              <a:t>Off-label use; evidence less uniform — the most contested indication</a:t>
            </a:r>
          </a:p>
        </p:txBody>
      </p:sp>
      <p:grpSp>
        <p:nvGrpSpPr>
          <p:cNvPr id="38" name="Group 38"/>
          <p:cNvGrpSpPr/>
          <p:nvPr/>
        </p:nvGrpSpPr>
        <p:grpSpPr>
          <a:xfrm>
            <a:off x="976760" y="8123263"/>
            <a:ext cx="16334480" cy="920229"/>
            <a:chOff x="0" y="0"/>
            <a:chExt cx="21779306" cy="1226972"/>
          </a:xfrm>
        </p:grpSpPr>
        <p:sp>
          <p:nvSpPr>
            <p:cNvPr id="39" name="Freeform 39"/>
            <p:cNvSpPr/>
            <p:nvPr/>
          </p:nvSpPr>
          <p:spPr>
            <a:xfrm>
              <a:off x="0" y="0"/>
              <a:ext cx="21779229" cy="1226947"/>
            </a:xfrm>
            <a:custGeom>
              <a:avLst/>
              <a:gdLst/>
              <a:ahLst/>
              <a:cxnLst/>
              <a:rect l="l" t="t" r="r" b="b"/>
              <a:pathLst>
                <a:path w="21779229" h="1226947">
                  <a:moveTo>
                    <a:pt x="0" y="108966"/>
                  </a:moveTo>
                  <a:cubicBezTo>
                    <a:pt x="0" y="48768"/>
                    <a:pt x="48768" y="0"/>
                    <a:pt x="108966" y="0"/>
                  </a:cubicBezTo>
                  <a:lnTo>
                    <a:pt x="21670263" y="0"/>
                  </a:lnTo>
                  <a:cubicBezTo>
                    <a:pt x="21730461" y="0"/>
                    <a:pt x="21779229" y="48768"/>
                    <a:pt x="21779229" y="108966"/>
                  </a:cubicBezTo>
                  <a:lnTo>
                    <a:pt x="21779229" y="1117981"/>
                  </a:lnTo>
                  <a:cubicBezTo>
                    <a:pt x="21779229" y="1178179"/>
                    <a:pt x="21730461" y="1226947"/>
                    <a:pt x="21670263" y="1226947"/>
                  </a:cubicBezTo>
                  <a:lnTo>
                    <a:pt x="108966" y="1226947"/>
                  </a:lnTo>
                  <a:cubicBezTo>
                    <a:pt x="48768" y="1226947"/>
                    <a:pt x="0" y="1178179"/>
                    <a:pt x="0" y="1117981"/>
                  </a:cubicBezTo>
                  <a:close/>
                </a:path>
              </a:pathLst>
            </a:custGeom>
            <a:solidFill>
              <a:srgbClr val="B6D6FC"/>
            </a:solidFill>
          </p:spPr>
          <p:txBody>
            <a:bodyPr/>
            <a:lstStyle/>
            <a:p>
              <a:endParaRPr lang="it-IT"/>
            </a:p>
          </p:txBody>
        </p:sp>
      </p:grpSp>
      <p:grpSp>
        <p:nvGrpSpPr>
          <p:cNvPr id="40" name="Group 40"/>
          <p:cNvGrpSpPr/>
          <p:nvPr/>
        </p:nvGrpSpPr>
        <p:grpSpPr>
          <a:xfrm>
            <a:off x="1213990" y="8446665"/>
            <a:ext cx="296466" cy="237230"/>
            <a:chOff x="0" y="0"/>
            <a:chExt cx="395288" cy="316306"/>
          </a:xfrm>
        </p:grpSpPr>
        <p:sp>
          <p:nvSpPr>
            <p:cNvPr id="41" name="Freeform 41" descr="preencoded.png"/>
            <p:cNvSpPr/>
            <p:nvPr/>
          </p:nvSpPr>
          <p:spPr>
            <a:xfrm>
              <a:off x="0" y="0"/>
              <a:ext cx="395351" cy="316357"/>
            </a:xfrm>
            <a:custGeom>
              <a:avLst/>
              <a:gdLst/>
              <a:ahLst/>
              <a:cxnLst/>
              <a:rect l="l" t="t" r="r" b="b"/>
              <a:pathLst>
                <a:path w="395351" h="316357">
                  <a:moveTo>
                    <a:pt x="0" y="0"/>
                  </a:moveTo>
                  <a:lnTo>
                    <a:pt x="395351" y="0"/>
                  </a:lnTo>
                  <a:lnTo>
                    <a:pt x="395351" y="316357"/>
                  </a:lnTo>
                  <a:lnTo>
                    <a:pt x="0" y="316357"/>
                  </a:lnTo>
                  <a:lnTo>
                    <a:pt x="0" y="0"/>
                  </a:lnTo>
                  <a:close/>
                </a:path>
              </a:pathLst>
            </a:custGeom>
            <a:blipFill>
              <a:blip r:embed="rId7"/>
              <a:stretch>
                <a:fillRect t="-389" r="16" b="-377"/>
              </a:stretch>
            </a:blipFill>
          </p:spPr>
          <p:txBody>
            <a:bodyPr/>
            <a:lstStyle/>
            <a:p>
              <a:endParaRPr lang="it-IT"/>
            </a:p>
          </p:txBody>
        </p:sp>
      </p:grpSp>
      <p:sp>
        <p:nvSpPr>
          <p:cNvPr id="42" name="TextBox 42"/>
          <p:cNvSpPr txBox="1"/>
          <p:nvPr/>
        </p:nvSpPr>
        <p:spPr>
          <a:xfrm>
            <a:off x="1747685" y="8342862"/>
            <a:ext cx="15326316" cy="566442"/>
          </a:xfrm>
          <a:prstGeom prst="rect">
            <a:avLst/>
          </a:prstGeom>
        </p:spPr>
        <p:txBody>
          <a:bodyPr lIns="0" tIns="0" rIns="0" bIns="0" rtlCol="0" anchor="t">
            <a:spAutoFit/>
          </a:bodyPr>
          <a:lstStyle/>
          <a:p>
            <a:pPr algn="l">
              <a:lnSpc>
                <a:spcPts val="2187"/>
              </a:lnSpc>
            </a:pPr>
            <a:r>
              <a:rPr lang="en-US" sz="1812">
                <a:solidFill>
                  <a:srgbClr val="000000"/>
                </a:solidFill>
                <a:latin typeface="Montserrat"/>
                <a:ea typeface="Montserrat"/>
                <a:cs typeface="Montserrat"/>
                <a:sym typeface="Montserrat"/>
              </a:rPr>
              <a:t>SNM is the </a:t>
            </a:r>
            <a:r>
              <a:rPr lang="en-US" sz="1812" b="1">
                <a:solidFill>
                  <a:srgbClr val="000000"/>
                </a:solidFill>
                <a:latin typeface="Montserrat Bold"/>
                <a:ea typeface="Montserrat Bold"/>
                <a:cs typeface="Montserrat Bold"/>
                <a:sym typeface="Montserrat Bold"/>
              </a:rPr>
              <a:t>preferred treatment option</a:t>
            </a:r>
            <a:r>
              <a:rPr lang="en-US" sz="1812">
                <a:solidFill>
                  <a:srgbClr val="000000"/>
                </a:solidFill>
                <a:latin typeface="Montserrat"/>
                <a:ea typeface="Montserrat"/>
                <a:cs typeface="Montserrat"/>
                <a:sym typeface="Montserrat"/>
              </a:rPr>
              <a:t> for patients with combined uro-proctological pelvic floor dysfunctions — acting simultaneously on multiple symptoms.</a:t>
            </a:r>
          </a:p>
        </p:txBody>
      </p:sp>
      <p:sp>
        <p:nvSpPr>
          <p:cNvPr id="43" name="TextBox 43"/>
          <p:cNvSpPr txBox="1"/>
          <p:nvPr/>
        </p:nvSpPr>
        <p:spPr>
          <a:xfrm>
            <a:off x="1068200" y="9785766"/>
            <a:ext cx="7689132" cy="344395"/>
          </a:xfrm>
          <a:prstGeom prst="rect">
            <a:avLst/>
          </a:prstGeom>
        </p:spPr>
        <p:txBody>
          <a:bodyPr lIns="0" tIns="0" rIns="0" bIns="0" rtlCol="0" anchor="t">
            <a:spAutoFit/>
          </a:bodyPr>
          <a:lstStyle/>
          <a:p>
            <a:pPr algn="l">
              <a:lnSpc>
                <a:spcPts val="1050"/>
              </a:lnSpc>
            </a:pPr>
            <a:r>
              <a:rPr lang="en-US" sz="875">
                <a:solidFill>
                  <a:srgbClr val="000000"/>
                </a:solidFill>
                <a:latin typeface="Calibri (MS)"/>
                <a:ea typeface="Calibri (MS)"/>
                <a:cs typeface="Calibri (MS)"/>
                <a:sym typeface="Calibri (MS)"/>
              </a:rPr>
              <a:t>[1] Goldman HB et al. International Continence Society best practice statement for use of sacral neuromodulation. Neurourol Urodyn. 2018 Jun;37(5):1823-184]</a:t>
            </a:r>
          </a:p>
          <a:p>
            <a:pPr algn="l">
              <a:lnSpc>
                <a:spcPts val="1050"/>
              </a:lnSpc>
            </a:pPr>
            <a:r>
              <a:rPr lang="en-US" sz="875">
                <a:solidFill>
                  <a:srgbClr val="000000"/>
                </a:solidFill>
                <a:latin typeface="Calibri (MS)"/>
                <a:ea typeface="Calibri (MS)"/>
                <a:cs typeface="Calibri (MS)"/>
                <a:sym typeface="Calibri (MS)"/>
              </a:rPr>
              <a:t>[3] Matzel KE et al. Sacral spinal nerve stimulation for faecal incontinence: multicentre study. Lancet. 2004 Apr 17;363(9417):1270-6.</a:t>
            </a:r>
          </a:p>
        </p:txBody>
      </p:sp>
      <p:sp>
        <p:nvSpPr>
          <p:cNvPr id="44" name="TextBox 44"/>
          <p:cNvSpPr txBox="1"/>
          <p:nvPr/>
        </p:nvSpPr>
        <p:spPr>
          <a:xfrm>
            <a:off x="1077001" y="9107043"/>
            <a:ext cx="11485978" cy="668103"/>
          </a:xfrm>
          <a:prstGeom prst="rect">
            <a:avLst/>
          </a:prstGeom>
        </p:spPr>
        <p:txBody>
          <a:bodyPr lIns="0" tIns="0" rIns="0" bIns="0" rtlCol="0" anchor="t">
            <a:spAutoFit/>
          </a:bodyPr>
          <a:lstStyle/>
          <a:p>
            <a:pPr algn="l">
              <a:lnSpc>
                <a:spcPts val="1349"/>
              </a:lnSpc>
            </a:pPr>
            <a:r>
              <a:rPr lang="en-US" sz="1124">
                <a:solidFill>
                  <a:srgbClr val="000000"/>
                </a:solidFill>
                <a:latin typeface="Calibri (MS)"/>
                <a:ea typeface="Calibri (MS)"/>
                <a:cs typeface="Calibri (MS)"/>
                <a:sym typeface="Calibri (MS)"/>
              </a:rPr>
              <a:t>*after conservative therapies have failed</a:t>
            </a:r>
          </a:p>
          <a:p>
            <a:pPr algn="l">
              <a:lnSpc>
                <a:spcPts val="1349"/>
              </a:lnSpc>
            </a:pPr>
            <a:r>
              <a:rPr lang="en-US" sz="1124">
                <a:solidFill>
                  <a:srgbClr val="000000"/>
                </a:solidFill>
                <a:latin typeface="Calibri (MS)"/>
                <a:ea typeface="Calibri (MS)"/>
                <a:cs typeface="Calibri (MS)"/>
                <a:sym typeface="Calibri (MS)"/>
              </a:rPr>
              <a:t>LoE: Level of Evidence; GoR: Grade of Recommendation</a:t>
            </a:r>
          </a:p>
          <a:p>
            <a:pPr algn="l">
              <a:lnSpc>
                <a:spcPts val="1349"/>
              </a:lnSpc>
            </a:pPr>
            <a:r>
              <a:rPr lang="en-US" sz="1124">
                <a:solidFill>
                  <a:srgbClr val="808080"/>
                </a:solidFill>
                <a:latin typeface="Calibri (MS)"/>
                <a:ea typeface="Calibri (MS)"/>
                <a:cs typeface="Calibri (MS)"/>
                <a:sym typeface="Calibri (MS)"/>
              </a:rPr>
              <a:t> </a:t>
            </a:r>
            <a:r>
              <a:rPr lang="en-US" sz="1124">
                <a:solidFill>
                  <a:srgbClr val="000000"/>
                </a:solidFill>
                <a:latin typeface="Calibri (MS)"/>
                <a:ea typeface="Calibri (MS)"/>
                <a:cs typeface="Calibri (MS)"/>
                <a:sym typeface="Calibri (MS)"/>
              </a:rPr>
              <a:t>off-label use as primary SNM indication</a:t>
            </a:r>
          </a:p>
        </p:txBody>
      </p:sp>
      <p:sp>
        <p:nvSpPr>
          <p:cNvPr id="45" name="TextBox 45"/>
          <p:cNvSpPr txBox="1"/>
          <p:nvPr/>
        </p:nvSpPr>
        <p:spPr>
          <a:xfrm>
            <a:off x="9948729" y="9928946"/>
            <a:ext cx="7517330" cy="312334"/>
          </a:xfrm>
          <a:prstGeom prst="rect">
            <a:avLst/>
          </a:prstGeom>
        </p:spPr>
        <p:txBody>
          <a:bodyPr lIns="0" tIns="0" rIns="0" bIns="0" rtlCol="0" anchor="t">
            <a:spAutoFit/>
          </a:bodyPr>
          <a:lstStyle/>
          <a:p>
            <a:pPr algn="l">
              <a:lnSpc>
                <a:spcPts val="1050"/>
              </a:lnSpc>
            </a:pPr>
            <a:r>
              <a:rPr lang="en-US" sz="875">
                <a:solidFill>
                  <a:srgbClr val="000000"/>
                </a:solidFill>
                <a:latin typeface="Calibri (MS)"/>
                <a:ea typeface="Calibri (MS)"/>
                <a:cs typeface="Calibri (MS)"/>
                <a:sym typeface="Calibri (MS)"/>
              </a:rPr>
              <a:t>ARR: anterior rectal resection</a:t>
            </a:r>
          </a:p>
          <a:p>
            <a:pPr algn="l">
              <a:lnSpc>
                <a:spcPts val="1050"/>
              </a:lnSpc>
            </a:pPr>
            <a:r>
              <a:rPr lang="en-US" sz="875">
                <a:solidFill>
                  <a:srgbClr val="000000"/>
                </a:solidFill>
                <a:latin typeface="Calibri (MS)"/>
                <a:ea typeface="Calibri (MS)"/>
                <a:cs typeface="Calibri (MS)"/>
                <a:sym typeface="Calibri (MS)"/>
              </a:rPr>
              <a:t>[2] Altomare DF et al. Long-term outcomes of sacral nerve stimulation for faecal incontinence. Br J Surg. 2015 Mar;102(4):407-15. </a:t>
            </a:r>
          </a:p>
        </p:txBody>
      </p:sp>
      <p:grpSp>
        <p:nvGrpSpPr>
          <p:cNvPr id="46" name="Group 46"/>
          <p:cNvGrpSpPr/>
          <p:nvPr/>
        </p:nvGrpSpPr>
        <p:grpSpPr>
          <a:xfrm>
            <a:off x="14326673" y="-89126"/>
            <a:ext cx="4315015" cy="4494943"/>
            <a:chOff x="-29" y="-203124"/>
            <a:chExt cx="5753354" cy="5993257"/>
          </a:xfrm>
        </p:grpSpPr>
        <p:sp>
          <p:nvSpPr>
            <p:cNvPr id="47" name="Freeform 47"/>
            <p:cNvSpPr/>
            <p:nvPr/>
          </p:nvSpPr>
          <p:spPr>
            <a:xfrm>
              <a:off x="-29" y="-203124"/>
              <a:ext cx="5753354" cy="5993257"/>
            </a:xfrm>
            <a:custGeom>
              <a:avLst/>
              <a:gdLst/>
              <a:ahLst/>
              <a:cxnLst/>
              <a:rect l="l" t="t" r="r" b="b"/>
              <a:pathLst>
                <a:path w="5753354" h="5993257">
                  <a:moveTo>
                    <a:pt x="0" y="0"/>
                  </a:moveTo>
                  <a:lnTo>
                    <a:pt x="5753354" y="0"/>
                  </a:lnTo>
                  <a:lnTo>
                    <a:pt x="5753354" y="5993257"/>
                  </a:lnTo>
                  <a:lnTo>
                    <a:pt x="0" y="5993257"/>
                  </a:lnTo>
                  <a:lnTo>
                    <a:pt x="0" y="0"/>
                  </a:lnTo>
                  <a:close/>
                </a:path>
              </a:pathLst>
            </a:custGeom>
            <a:blipFill>
              <a:blip r:embed="rId8"/>
              <a:stretch>
                <a:fillRect/>
              </a:stretch>
            </a:blipFill>
          </p:spPr>
          <p:txBody>
            <a:bodyPr/>
            <a:lstStyle/>
            <a:p>
              <a:endParaRPr lang="it-IT"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2689" y="490538"/>
            <a:ext cx="8296573" cy="862012"/>
          </a:xfrm>
          <a:prstGeom prst="rect">
            <a:avLst/>
          </a:prstGeom>
        </p:spPr>
        <p:txBody>
          <a:bodyPr lIns="0" tIns="0" rIns="0" bIns="0" rtlCol="0" anchor="t">
            <a:spAutoFit/>
          </a:bodyPr>
          <a:lstStyle/>
          <a:p>
            <a:pPr algn="l">
              <a:lnSpc>
                <a:spcPts val="6937"/>
              </a:lnSpc>
            </a:pPr>
            <a:r>
              <a:rPr lang="en-US" sz="5312">
                <a:solidFill>
                  <a:srgbClr val="000000"/>
                </a:solidFill>
                <a:latin typeface="Open Sans"/>
                <a:ea typeface="Open Sans"/>
                <a:cs typeface="Open Sans"/>
                <a:sym typeface="Open Sans"/>
              </a:rPr>
              <a:t>Contraindications for SNM</a:t>
            </a:r>
          </a:p>
        </p:txBody>
      </p:sp>
      <p:sp>
        <p:nvSpPr>
          <p:cNvPr id="3" name="TextBox 3"/>
          <p:cNvSpPr txBox="1"/>
          <p:nvPr/>
        </p:nvSpPr>
        <p:spPr>
          <a:xfrm>
            <a:off x="2895600" y="2095500"/>
            <a:ext cx="14271991" cy="5334794"/>
          </a:xfrm>
          <a:prstGeom prst="rect">
            <a:avLst/>
          </a:prstGeom>
        </p:spPr>
        <p:txBody>
          <a:bodyPr wrap="square" lIns="0" tIns="0" rIns="0" bIns="0" rtlCol="0" anchor="t">
            <a:spAutoFit/>
          </a:bodyPr>
          <a:lstStyle/>
          <a:p>
            <a:pPr marL="329902" lvl="1" indent="-164951" algn="l">
              <a:lnSpc>
                <a:spcPts val="2625"/>
              </a:lnSpc>
              <a:buFont typeface="Arial"/>
              <a:buChar char="•"/>
            </a:pPr>
            <a:r>
              <a:rPr lang="en-US" sz="2187" b="1" dirty="0">
                <a:solidFill>
                  <a:srgbClr val="67534F"/>
                </a:solidFill>
                <a:latin typeface="Montserrat Bold"/>
                <a:ea typeface="Montserrat Bold"/>
                <a:cs typeface="Montserrat Bold"/>
                <a:sym typeface="Montserrat Bold"/>
              </a:rPr>
              <a:t>Absolute</a:t>
            </a:r>
            <a:r>
              <a:rPr lang="en-US" sz="2187" b="1" dirty="0">
                <a:solidFill>
                  <a:srgbClr val="000000"/>
                </a:solidFill>
                <a:latin typeface="Montserrat Bold"/>
                <a:ea typeface="Montserrat Bold"/>
                <a:cs typeface="Montserrat Bold"/>
                <a:sym typeface="Montserrat Bold"/>
              </a:rPr>
              <a:t> </a:t>
            </a:r>
            <a:r>
              <a:rPr lang="en-US" sz="2187" b="1" dirty="0">
                <a:solidFill>
                  <a:srgbClr val="67534F"/>
                </a:solidFill>
                <a:latin typeface="Montserrat Bold"/>
                <a:ea typeface="Montserrat Bold"/>
                <a:cs typeface="Montserrat Bold"/>
                <a:sym typeface="Montserrat Bold"/>
              </a:rPr>
              <a:t>contraindications </a:t>
            </a:r>
            <a:r>
              <a:rPr lang="en-US" sz="2187" dirty="0">
                <a:solidFill>
                  <a:srgbClr val="67534F"/>
                </a:solidFill>
                <a:latin typeface="Montserrat"/>
                <a:ea typeface="Montserrat"/>
                <a:cs typeface="Montserrat"/>
                <a:sym typeface="Montserrat"/>
              </a:rPr>
              <a:t>for SNM includes:</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Inadequate clinical response to a therapeutic trial</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Inability to operate the device </a:t>
            </a:r>
            <a:r>
              <a:rPr lang="en-US" sz="2187" u="sng" dirty="0">
                <a:solidFill>
                  <a:srgbClr val="67534F"/>
                </a:solidFill>
                <a:latin typeface="Montserrat"/>
                <a:ea typeface="Montserrat"/>
                <a:cs typeface="Montserrat"/>
                <a:sym typeface="Montserrat"/>
              </a:rPr>
              <a:t>with lack of supportive caregivers </a:t>
            </a:r>
            <a:r>
              <a:rPr lang="en-US" sz="2187" dirty="0">
                <a:solidFill>
                  <a:srgbClr val="67534F"/>
                </a:solidFill>
                <a:latin typeface="Montserrat"/>
                <a:ea typeface="Montserrat"/>
                <a:cs typeface="Montserrat"/>
                <a:sym typeface="Montserrat"/>
              </a:rPr>
              <a:t>who could otherwise offer assistance</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Pregnant patients</a:t>
            </a:r>
          </a:p>
          <a:p>
            <a:pPr marL="901402" lvl="2" indent="-300467" algn="l">
              <a:lnSpc>
                <a:spcPts val="2625"/>
              </a:lnSpc>
            </a:pPr>
            <a:r>
              <a:rPr lang="en-US" sz="2187" dirty="0">
                <a:solidFill>
                  <a:srgbClr val="67534F"/>
                </a:solidFill>
                <a:latin typeface="Montserrat"/>
                <a:ea typeface="Montserrat"/>
                <a:cs typeface="Montserrat"/>
                <a:sym typeface="Montserrat"/>
              </a:rPr>
              <a:t>(Level of Evidence: IV, Grade of Recommendation: C)</a:t>
            </a:r>
          </a:p>
          <a:p>
            <a:pPr marL="901402" lvl="2" indent="-300467" algn="l">
              <a:lnSpc>
                <a:spcPts val="2625"/>
              </a:lnSpc>
            </a:pPr>
            <a:endParaRPr lang="en-US" sz="2187" dirty="0">
              <a:solidFill>
                <a:srgbClr val="67534F"/>
              </a:solidFill>
              <a:latin typeface="Montserrat"/>
              <a:ea typeface="Montserrat"/>
              <a:cs typeface="Montserrat"/>
              <a:sym typeface="Montserrat"/>
            </a:endParaRPr>
          </a:p>
          <a:p>
            <a:pPr marL="329902" lvl="1" indent="-164951" algn="l">
              <a:lnSpc>
                <a:spcPts val="2625"/>
              </a:lnSpc>
              <a:buFont typeface="Arial"/>
              <a:buChar char="•"/>
            </a:pPr>
            <a:r>
              <a:rPr lang="en-US" sz="2187" b="1" dirty="0">
                <a:solidFill>
                  <a:srgbClr val="67534F"/>
                </a:solidFill>
                <a:latin typeface="Montserrat Bold"/>
                <a:ea typeface="Montserrat Bold"/>
                <a:cs typeface="Montserrat Bold"/>
                <a:sym typeface="Montserrat Bold"/>
              </a:rPr>
              <a:t>Relative contraindications </a:t>
            </a:r>
            <a:r>
              <a:rPr lang="en-US" sz="2187" dirty="0">
                <a:solidFill>
                  <a:srgbClr val="67534F"/>
                </a:solidFill>
                <a:latin typeface="Montserrat"/>
                <a:ea typeface="Montserrat"/>
                <a:cs typeface="Montserrat"/>
                <a:sym typeface="Montserrat"/>
              </a:rPr>
              <a:t>for SNM includes:</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Patients with severe or rapidly progressive neurologic disease</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Patients with established complete SCI</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Patients with abnormal sacral anatomy (Level of Evidence: III, Grade of Recommendation: C)</a:t>
            </a:r>
          </a:p>
          <a:p>
            <a:pPr marL="901402" lvl="2" indent="-300467" algn="l">
              <a:lnSpc>
                <a:spcPts val="2625"/>
              </a:lnSpc>
              <a:buFont typeface="Arial"/>
              <a:buChar char="⚬"/>
            </a:pPr>
            <a:r>
              <a:rPr lang="en-US" sz="2187" dirty="0">
                <a:solidFill>
                  <a:srgbClr val="67534F"/>
                </a:solidFill>
                <a:latin typeface="Montserrat"/>
                <a:ea typeface="Montserrat"/>
                <a:cs typeface="Montserrat"/>
                <a:sym typeface="Montserrat"/>
              </a:rPr>
              <a:t>Patients with chronic diarrhea (FI)</a:t>
            </a:r>
          </a:p>
          <a:p>
            <a:pPr marL="329902" lvl="1" indent="-164951" algn="l">
              <a:lnSpc>
                <a:spcPts val="2625"/>
              </a:lnSpc>
              <a:buFont typeface="Arial"/>
              <a:buChar char="•"/>
            </a:pPr>
            <a:r>
              <a:rPr lang="en-US" sz="2187" dirty="0">
                <a:solidFill>
                  <a:srgbClr val="67534F"/>
                </a:solidFill>
                <a:latin typeface="Montserrat"/>
                <a:ea typeface="Montserrat"/>
                <a:cs typeface="Montserrat"/>
                <a:sym typeface="Montserrat"/>
              </a:rPr>
              <a:t>The panel recommends not implanting a SNM device in a pregnant woman and deactivating the device when a patient already on SNM therapy becomes pregnant.</a:t>
            </a:r>
          </a:p>
          <a:p>
            <a:pPr marL="329902" lvl="1" indent="-164951" algn="l">
              <a:lnSpc>
                <a:spcPts val="2625"/>
              </a:lnSpc>
              <a:buFont typeface="Arial"/>
              <a:buChar char="•"/>
            </a:pPr>
            <a:r>
              <a:rPr lang="en-US" sz="2187" dirty="0">
                <a:solidFill>
                  <a:srgbClr val="67534F"/>
                </a:solidFill>
                <a:latin typeface="Montserrat"/>
                <a:ea typeface="Montserrat"/>
                <a:cs typeface="Montserrat"/>
                <a:sym typeface="Montserrat"/>
              </a:rPr>
              <a:t>Other contraindications: bleeding disorders, pilonidal sinus, present prolapse, general contraindications for surgeries </a:t>
            </a:r>
          </a:p>
        </p:txBody>
      </p:sp>
      <p:sp>
        <p:nvSpPr>
          <p:cNvPr id="4" name="TextBox 4"/>
          <p:cNvSpPr txBox="1"/>
          <p:nvPr/>
        </p:nvSpPr>
        <p:spPr>
          <a:xfrm>
            <a:off x="1362389" y="9424835"/>
            <a:ext cx="16513940" cy="523742"/>
          </a:xfrm>
          <a:prstGeom prst="rect">
            <a:avLst/>
          </a:prstGeom>
        </p:spPr>
        <p:txBody>
          <a:bodyPr lIns="0" tIns="0" rIns="0" bIns="0" rtlCol="0" anchor="t">
            <a:spAutoFit/>
          </a:bodyPr>
          <a:lstStyle/>
          <a:p>
            <a:pPr algn="l">
              <a:lnSpc>
                <a:spcPts val="1800"/>
              </a:lnSpc>
            </a:pPr>
            <a:r>
              <a:rPr lang="en-US" sz="1500">
                <a:solidFill>
                  <a:srgbClr val="000000"/>
                </a:solidFill>
                <a:latin typeface="Calibri (MS)"/>
                <a:ea typeface="Calibri (MS)"/>
                <a:cs typeface="Calibri (MS)"/>
                <a:sym typeface="Calibri (MS)"/>
              </a:rPr>
              <a:t>Goldman HB, Lloyd JC, Noblett KL, Carey MP, Castaño Botero JC, Gajewski JB et al (2018) International Continence Society best practice statement for use of sacral neuromodulation. Neurourol Urodyn Apr 11. doi: 10.1002/nau.23515. [Epub ahead of print] </a:t>
            </a:r>
          </a:p>
        </p:txBody>
      </p:sp>
      <p:pic>
        <p:nvPicPr>
          <p:cNvPr id="1026" name="Picture 2" descr="Immagini di Donna incinta stilizzata - Download gratuiti su Freepik">
            <a:extLst>
              <a:ext uri="{FF2B5EF4-FFF2-40B4-BE49-F238E27FC236}">
                <a16:creationId xmlns:a16="http://schemas.microsoft.com/office/drawing/2014/main" id="{48F1B2F9-1010-394F-F587-A06F859BA5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59" b="-2759"/>
          <a:stretch>
            <a:fillRect/>
          </a:stretch>
        </p:blipFill>
        <p:spPr bwMode="auto">
          <a:xfrm>
            <a:off x="228600" y="3762375"/>
            <a:ext cx="2762250" cy="276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1932" y="602275"/>
            <a:ext cx="16320668" cy="609600"/>
          </a:xfrm>
          <a:prstGeom prst="rect">
            <a:avLst/>
          </a:prstGeom>
        </p:spPr>
        <p:txBody>
          <a:bodyPr lIns="0" tIns="0" rIns="0" bIns="0" rtlCol="0" anchor="t">
            <a:spAutoFit/>
          </a:bodyPr>
          <a:lstStyle/>
          <a:p>
            <a:pPr algn="l">
              <a:lnSpc>
                <a:spcPts val="4949"/>
              </a:lnSpc>
            </a:pPr>
            <a:r>
              <a:rPr lang="en-US" sz="4124">
                <a:solidFill>
                  <a:srgbClr val="532418"/>
                </a:solidFill>
                <a:latin typeface="Open Sans"/>
                <a:ea typeface="Open Sans"/>
                <a:cs typeface="Open Sans"/>
                <a:sym typeface="Open Sans"/>
              </a:rPr>
              <a:t>The</a:t>
            </a:r>
            <a:r>
              <a:rPr lang="en-US" sz="4124">
                <a:solidFill>
                  <a:srgbClr val="44546A"/>
                </a:solidFill>
                <a:latin typeface="Open Sans Light"/>
                <a:ea typeface="Open Sans Light"/>
                <a:cs typeface="Open Sans Light"/>
                <a:sym typeface="Open Sans Light"/>
              </a:rPr>
              <a:t> </a:t>
            </a:r>
            <a:r>
              <a:rPr lang="en-US" sz="4124">
                <a:solidFill>
                  <a:srgbClr val="532418"/>
                </a:solidFill>
                <a:latin typeface="Open Sans"/>
                <a:ea typeface="Open Sans"/>
                <a:cs typeface="Open Sans"/>
                <a:sym typeface="Open Sans"/>
              </a:rPr>
              <a:t>central role of the brain</a:t>
            </a:r>
          </a:p>
        </p:txBody>
      </p:sp>
      <p:sp>
        <p:nvSpPr>
          <p:cNvPr id="3" name="TextBox 3"/>
          <p:cNvSpPr txBox="1"/>
          <p:nvPr/>
        </p:nvSpPr>
        <p:spPr>
          <a:xfrm>
            <a:off x="1110358" y="2064725"/>
            <a:ext cx="14787362" cy="2255358"/>
          </a:xfrm>
          <a:prstGeom prst="rect">
            <a:avLst/>
          </a:prstGeom>
        </p:spPr>
        <p:txBody>
          <a:bodyPr lIns="0" tIns="0" rIns="0" bIns="0" rtlCol="0" anchor="t">
            <a:spAutoFit/>
          </a:bodyPr>
          <a:lstStyle/>
          <a:p>
            <a:pPr marL="301625" lvl="1" indent="-150812" algn="l">
              <a:lnSpc>
                <a:spcPts val="2400"/>
              </a:lnSpc>
              <a:buFont typeface="Arial"/>
              <a:buChar char="•"/>
            </a:pPr>
            <a:r>
              <a:rPr lang="en-US" sz="2000" b="1">
                <a:solidFill>
                  <a:srgbClr val="67534F"/>
                </a:solidFill>
                <a:latin typeface="Montserrat Bold"/>
                <a:ea typeface="Montserrat Bold"/>
                <a:cs typeface="Montserrat Bold"/>
                <a:sym typeface="Montserrat Bold"/>
              </a:rPr>
              <a:t>Rectal afferent fibres </a:t>
            </a:r>
            <a:r>
              <a:rPr lang="en-US" sz="2000">
                <a:solidFill>
                  <a:srgbClr val="67534F"/>
                </a:solidFill>
                <a:latin typeface="Montserrat"/>
                <a:ea typeface="Montserrat"/>
                <a:cs typeface="Montserrat"/>
                <a:sym typeface="Montserrat"/>
              </a:rPr>
              <a:t>are critical for sending signals of </a:t>
            </a:r>
            <a:r>
              <a:rPr lang="en-US" sz="2000" b="1">
                <a:solidFill>
                  <a:srgbClr val="67534F"/>
                </a:solidFill>
                <a:latin typeface="Montserrat Bold"/>
                <a:ea typeface="Montserrat Bold"/>
                <a:cs typeface="Montserrat Bold"/>
                <a:sym typeface="Montserrat Bold"/>
              </a:rPr>
              <a:t>rectal fullness </a:t>
            </a:r>
            <a:r>
              <a:rPr lang="en-US" sz="2000">
                <a:solidFill>
                  <a:srgbClr val="67534F"/>
                </a:solidFill>
                <a:latin typeface="Montserrat"/>
                <a:ea typeface="Montserrat"/>
                <a:cs typeface="Montserrat"/>
                <a:sym typeface="Montserrat"/>
              </a:rPr>
              <a:t>and discomfort to the brain. It has been suggested that a pontine neuronal centre coordinates defaecation.</a:t>
            </a:r>
          </a:p>
          <a:p>
            <a:pPr marL="301625" lvl="1" indent="-150812" algn="l">
              <a:lnSpc>
                <a:spcPts val="2400"/>
              </a:lnSpc>
            </a:pPr>
            <a:endParaRPr lang="en-US" sz="2000">
              <a:solidFill>
                <a:srgbClr val="67534F"/>
              </a:solidFill>
              <a:latin typeface="Montserrat"/>
              <a:ea typeface="Montserrat"/>
              <a:cs typeface="Montserrat"/>
              <a:sym typeface="Montserrat"/>
            </a:endParaRPr>
          </a:p>
          <a:p>
            <a:pPr marL="301625" lvl="1" indent="-150812" algn="l">
              <a:lnSpc>
                <a:spcPts val="2400"/>
              </a:lnSpc>
              <a:buFont typeface="Arial"/>
              <a:buChar char="•"/>
            </a:pPr>
            <a:r>
              <a:rPr lang="en-US" sz="2000">
                <a:solidFill>
                  <a:srgbClr val="67534F"/>
                </a:solidFill>
                <a:latin typeface="Montserrat"/>
                <a:ea typeface="Montserrat"/>
                <a:cs typeface="Montserrat"/>
                <a:sym typeface="Montserrat"/>
              </a:rPr>
              <a:t>Increasing afferent traffic as the rectum fills would be transmitted via synapses in the sacral cord to the brainstem and midbrain. </a:t>
            </a:r>
            <a:r>
              <a:rPr lang="en-US" sz="2000" b="1">
                <a:solidFill>
                  <a:srgbClr val="67534F"/>
                </a:solidFill>
                <a:latin typeface="Montserrat Bold"/>
                <a:ea typeface="Montserrat Bold"/>
                <a:cs typeface="Montserrat Bold"/>
                <a:sym typeface="Montserrat Bold"/>
              </a:rPr>
              <a:t>If the afferent signals exceed a trigger level, the pontine centre would be excited, leading to external anal sphincter relaxation</a:t>
            </a:r>
            <a:r>
              <a:rPr lang="en-US" sz="2000">
                <a:solidFill>
                  <a:srgbClr val="67534F"/>
                </a:solidFill>
                <a:latin typeface="Montserrat"/>
                <a:ea typeface="Montserrat"/>
                <a:cs typeface="Montserrat"/>
                <a:sym typeface="Montserrat"/>
              </a:rPr>
              <a:t>.</a:t>
            </a:r>
          </a:p>
        </p:txBody>
      </p:sp>
      <p:grpSp>
        <p:nvGrpSpPr>
          <p:cNvPr id="4" name="Group 4"/>
          <p:cNvGrpSpPr/>
          <p:nvPr/>
        </p:nvGrpSpPr>
        <p:grpSpPr>
          <a:xfrm>
            <a:off x="2057400" y="4914900"/>
            <a:ext cx="12489409" cy="4439174"/>
            <a:chOff x="0" y="0"/>
            <a:chExt cx="16652545" cy="5918898"/>
          </a:xfrm>
        </p:grpSpPr>
        <p:sp>
          <p:nvSpPr>
            <p:cNvPr id="5" name="Freeform 5"/>
            <p:cNvSpPr/>
            <p:nvPr/>
          </p:nvSpPr>
          <p:spPr>
            <a:xfrm>
              <a:off x="0" y="0"/>
              <a:ext cx="16652494" cy="5918835"/>
            </a:xfrm>
            <a:custGeom>
              <a:avLst/>
              <a:gdLst/>
              <a:ahLst/>
              <a:cxnLst/>
              <a:rect l="l" t="t" r="r" b="b"/>
              <a:pathLst>
                <a:path w="16652494" h="5918835">
                  <a:moveTo>
                    <a:pt x="0" y="0"/>
                  </a:moveTo>
                  <a:lnTo>
                    <a:pt x="16652494" y="0"/>
                  </a:lnTo>
                  <a:lnTo>
                    <a:pt x="16652494" y="5918835"/>
                  </a:lnTo>
                  <a:lnTo>
                    <a:pt x="0" y="5918835"/>
                  </a:lnTo>
                  <a:lnTo>
                    <a:pt x="0" y="0"/>
                  </a:lnTo>
                  <a:close/>
                </a:path>
              </a:pathLst>
            </a:custGeom>
            <a:blipFill>
              <a:blip r:embed="rId2"/>
              <a:stretch>
                <a:fillRect b="-1"/>
              </a:stretch>
            </a:blipFill>
          </p:spPr>
          <p:txBody>
            <a:bodyPr/>
            <a:lstStyle/>
            <a:p>
              <a:endParaRPr lang="it-IT"/>
            </a:p>
          </p:txBody>
        </p:sp>
      </p:grpSp>
      <p:sp>
        <p:nvSpPr>
          <p:cNvPr id="6" name="TextBox 6"/>
          <p:cNvSpPr txBox="1"/>
          <p:nvPr/>
        </p:nvSpPr>
        <p:spPr>
          <a:xfrm>
            <a:off x="2130438" y="9465164"/>
            <a:ext cx="13178542" cy="264147"/>
          </a:xfrm>
          <a:prstGeom prst="rect">
            <a:avLst/>
          </a:prstGeom>
        </p:spPr>
        <p:txBody>
          <a:bodyPr lIns="0" tIns="0" rIns="0" bIns="0" rtlCol="0" anchor="t">
            <a:spAutoFit/>
          </a:bodyPr>
          <a:lstStyle/>
          <a:p>
            <a:pPr algn="l">
              <a:lnSpc>
                <a:spcPts val="1650"/>
              </a:lnSpc>
            </a:pPr>
            <a:r>
              <a:rPr lang="en-US" sz="1375">
                <a:solidFill>
                  <a:srgbClr val="3C3C3C"/>
                </a:solidFill>
                <a:latin typeface="Avenir"/>
                <a:ea typeface="Avenir"/>
                <a:cs typeface="Avenir"/>
                <a:sym typeface="Avenir"/>
              </a:rPr>
              <a:t>[Gourcerol, Bovier et al. How sacral nerve stimulation works in patients with faecal incontinence. Colorectal Dis. 2011 Aug;13(8):e203-11.]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42877" y="759933"/>
            <a:ext cx="16320668" cy="609600"/>
          </a:xfrm>
          <a:prstGeom prst="rect">
            <a:avLst/>
          </a:prstGeom>
        </p:spPr>
        <p:txBody>
          <a:bodyPr lIns="0" tIns="0" rIns="0" bIns="0" rtlCol="0" anchor="t">
            <a:spAutoFit/>
          </a:bodyPr>
          <a:lstStyle/>
          <a:p>
            <a:pPr algn="l">
              <a:lnSpc>
                <a:spcPts val="4949"/>
              </a:lnSpc>
            </a:pPr>
            <a:r>
              <a:rPr lang="en-US" sz="4124">
                <a:solidFill>
                  <a:srgbClr val="000000"/>
                </a:solidFill>
                <a:latin typeface="Open Sans"/>
                <a:ea typeface="Open Sans"/>
                <a:cs typeface="Open Sans"/>
                <a:sym typeface="Open Sans"/>
              </a:rPr>
              <a:t>SNM: mechanism of action</a:t>
            </a:r>
          </a:p>
        </p:txBody>
      </p:sp>
      <p:sp>
        <p:nvSpPr>
          <p:cNvPr id="3" name="TextBox 3"/>
          <p:cNvSpPr txBox="1"/>
          <p:nvPr/>
        </p:nvSpPr>
        <p:spPr>
          <a:xfrm>
            <a:off x="981932" y="2835040"/>
            <a:ext cx="9830248" cy="4178960"/>
          </a:xfrm>
          <a:prstGeom prst="rect">
            <a:avLst/>
          </a:prstGeom>
        </p:spPr>
        <p:txBody>
          <a:bodyPr lIns="0" tIns="0" rIns="0" bIns="0" rtlCol="0" anchor="t">
            <a:spAutoFit/>
          </a:bodyPr>
          <a:lstStyle/>
          <a:p>
            <a:pPr marL="301625" lvl="1" indent="-150812" algn="l">
              <a:lnSpc>
                <a:spcPts val="2400"/>
              </a:lnSpc>
              <a:buFont typeface="Arial"/>
              <a:buChar char="•"/>
            </a:pPr>
            <a:r>
              <a:rPr lang="en-US" sz="2000">
                <a:solidFill>
                  <a:srgbClr val="67534F"/>
                </a:solidFill>
                <a:latin typeface="Montserrat"/>
                <a:ea typeface="Montserrat"/>
                <a:cs typeface="Montserrat"/>
                <a:sym typeface="Montserrat"/>
              </a:rPr>
              <a:t>SNM is thought to </a:t>
            </a:r>
            <a:r>
              <a:rPr lang="en-US" sz="2000" b="1">
                <a:solidFill>
                  <a:srgbClr val="67534F"/>
                </a:solidFill>
                <a:latin typeface="Montserrat Bold"/>
                <a:ea typeface="Montserrat Bold"/>
                <a:cs typeface="Montserrat Bold"/>
                <a:sym typeface="Montserrat Bold"/>
              </a:rPr>
              <a:t>modulate rectal sensation </a:t>
            </a:r>
            <a:r>
              <a:rPr lang="en-US" sz="2000">
                <a:solidFill>
                  <a:srgbClr val="67534F"/>
                </a:solidFill>
                <a:latin typeface="Montserrat"/>
                <a:ea typeface="Montserrat"/>
                <a:cs typeface="Montserrat"/>
                <a:sym typeface="Montserrat"/>
              </a:rPr>
              <a:t>by activating or deactivating chemical mediating receptors, </a:t>
            </a:r>
            <a:r>
              <a:rPr lang="en-US" sz="2000" b="1" i="1">
                <a:solidFill>
                  <a:srgbClr val="67534F"/>
                </a:solidFill>
                <a:latin typeface="Montserrat Bold Italics"/>
                <a:ea typeface="Montserrat Bold Italics"/>
                <a:cs typeface="Montserrat Bold Italics"/>
                <a:sym typeface="Montserrat Bold Italics"/>
              </a:rPr>
              <a:t>stimulating the afferent pathway, and changing brain activity </a:t>
            </a:r>
            <a:r>
              <a:rPr lang="en-US" sz="2000">
                <a:solidFill>
                  <a:srgbClr val="67534F"/>
                </a:solidFill>
                <a:latin typeface="Montserrat"/>
                <a:ea typeface="Montserrat"/>
                <a:cs typeface="Montserrat"/>
                <a:sym typeface="Montserrat"/>
              </a:rPr>
              <a:t>relevant to the continence mechanism. [1]</a:t>
            </a:r>
          </a:p>
          <a:p>
            <a:pPr marL="301625" lvl="1" indent="-150812" algn="l">
              <a:lnSpc>
                <a:spcPts val="2400"/>
              </a:lnSpc>
            </a:pPr>
            <a:endParaRPr lang="en-US" sz="2000">
              <a:solidFill>
                <a:srgbClr val="67534F"/>
              </a:solidFill>
              <a:latin typeface="Montserrat"/>
              <a:ea typeface="Montserrat"/>
              <a:cs typeface="Montserrat"/>
              <a:sym typeface="Montserrat"/>
            </a:endParaRPr>
          </a:p>
          <a:p>
            <a:pPr marL="301625" lvl="1" indent="-150812" algn="l">
              <a:lnSpc>
                <a:spcPts val="2400"/>
              </a:lnSpc>
            </a:pPr>
            <a:endParaRPr lang="en-US" sz="2000">
              <a:solidFill>
                <a:srgbClr val="67534F"/>
              </a:solidFill>
              <a:latin typeface="Montserrat"/>
              <a:ea typeface="Montserrat"/>
              <a:cs typeface="Montserrat"/>
              <a:sym typeface="Montserrat"/>
            </a:endParaRPr>
          </a:p>
          <a:p>
            <a:pPr marL="301625" lvl="1" indent="-150812" algn="l">
              <a:lnSpc>
                <a:spcPts val="2400"/>
              </a:lnSpc>
              <a:buFont typeface="Arial"/>
              <a:buChar char="•"/>
            </a:pPr>
            <a:r>
              <a:rPr lang="en-US" sz="2000">
                <a:solidFill>
                  <a:srgbClr val="67534F"/>
                </a:solidFill>
                <a:latin typeface="Montserrat"/>
                <a:ea typeface="Montserrat"/>
                <a:cs typeface="Montserrat"/>
                <a:sym typeface="Montserrat"/>
              </a:rPr>
              <a:t>SNM induces effects on the central nervous system (CNS) such as changes in the contralateral frontal cortex, reflecting </a:t>
            </a:r>
            <a:r>
              <a:rPr lang="en-US" sz="2000" b="1">
                <a:solidFill>
                  <a:srgbClr val="67534F"/>
                </a:solidFill>
                <a:latin typeface="Montserrat Bold"/>
                <a:ea typeface="Montserrat Bold"/>
                <a:cs typeface="Montserrat Bold"/>
                <a:sym typeface="Montserrat Bold"/>
              </a:rPr>
              <a:t>focus attention </a:t>
            </a:r>
            <a:r>
              <a:rPr lang="en-US" sz="2000">
                <a:solidFill>
                  <a:srgbClr val="67534F"/>
                </a:solidFill>
                <a:latin typeface="Montserrat"/>
                <a:ea typeface="Montserrat"/>
                <a:cs typeface="Montserrat"/>
                <a:sym typeface="Montserrat"/>
              </a:rPr>
              <a:t>and changes in the ipsilateral caudate nucleus, an area related to </a:t>
            </a:r>
            <a:r>
              <a:rPr lang="en-US" sz="2000" b="1">
                <a:solidFill>
                  <a:srgbClr val="67534F"/>
                </a:solidFill>
                <a:latin typeface="Montserrat Bold"/>
                <a:ea typeface="Montserrat Bold"/>
                <a:cs typeface="Montserrat Bold"/>
                <a:sym typeface="Montserrat Bold"/>
              </a:rPr>
              <a:t>learning </a:t>
            </a:r>
            <a:r>
              <a:rPr lang="en-US" sz="2000">
                <a:solidFill>
                  <a:srgbClr val="67534F"/>
                </a:solidFill>
                <a:latin typeface="Montserrat"/>
                <a:ea typeface="Montserrat"/>
                <a:cs typeface="Montserrat"/>
                <a:sym typeface="Montserrat"/>
              </a:rPr>
              <a:t>[2].</a:t>
            </a:r>
          </a:p>
          <a:p>
            <a:pPr marL="301625" lvl="1" indent="-150812" algn="l">
              <a:lnSpc>
                <a:spcPts val="2400"/>
              </a:lnSpc>
            </a:pPr>
            <a:endParaRPr lang="en-US" sz="2000">
              <a:solidFill>
                <a:srgbClr val="67534F"/>
              </a:solidFill>
              <a:latin typeface="Montserrat"/>
              <a:ea typeface="Montserrat"/>
              <a:cs typeface="Montserrat"/>
              <a:sym typeface="Montserrat"/>
            </a:endParaRPr>
          </a:p>
        </p:txBody>
      </p:sp>
      <p:sp>
        <p:nvSpPr>
          <p:cNvPr id="4" name="TextBox 4"/>
          <p:cNvSpPr txBox="1"/>
          <p:nvPr/>
        </p:nvSpPr>
        <p:spPr>
          <a:xfrm>
            <a:off x="1505150" y="9099880"/>
            <a:ext cx="16383600" cy="783517"/>
          </a:xfrm>
          <a:prstGeom prst="rect">
            <a:avLst/>
          </a:prstGeom>
        </p:spPr>
        <p:txBody>
          <a:bodyPr lIns="0" tIns="0" rIns="0" bIns="0" rtlCol="0" anchor="t">
            <a:spAutoFit/>
          </a:bodyPr>
          <a:lstStyle/>
          <a:p>
            <a:pPr algn="l">
              <a:lnSpc>
                <a:spcPts val="1650"/>
              </a:lnSpc>
            </a:pPr>
            <a:r>
              <a:rPr lang="en-US" sz="1375">
                <a:solidFill>
                  <a:srgbClr val="3C3C3C"/>
                </a:solidFill>
                <a:latin typeface="Avenir"/>
                <a:ea typeface="Avenir"/>
                <a:cs typeface="Avenir"/>
                <a:sym typeface="Avenir"/>
              </a:rPr>
              <a:t>[1] Paquette et al. Dis Colon Rectum. 2015 Jul;58(7):623-36. The American Society of Colon and Rectal Surgeons’ Clinical Practice Guideline for the Treatment of Fecal Incontinence.</a:t>
            </a:r>
          </a:p>
          <a:p>
            <a:pPr algn="l">
              <a:lnSpc>
                <a:spcPts val="1650"/>
              </a:lnSpc>
            </a:pPr>
            <a:r>
              <a:rPr lang="en-US" sz="1375">
                <a:solidFill>
                  <a:srgbClr val="3C3C3C"/>
                </a:solidFill>
                <a:latin typeface="Avenir"/>
                <a:ea typeface="Avenir"/>
                <a:cs typeface="Avenir"/>
                <a:sym typeface="Avenir"/>
              </a:rPr>
              <a:t>[2] INCONTINENCE 6th Edition 2017. Eds: Abrams, Cardozo, Wagg, Wein (6th International Consultation on Incontinence, Tokyo, September 2016</a:t>
            </a:r>
          </a:p>
          <a:p>
            <a:pPr algn="l">
              <a:lnSpc>
                <a:spcPts val="1650"/>
              </a:lnSpc>
            </a:pPr>
            <a:r>
              <a:rPr lang="en-US" sz="1375">
                <a:solidFill>
                  <a:srgbClr val="3C3C3C"/>
                </a:solidFill>
                <a:latin typeface="Avenir"/>
                <a:ea typeface="Avenir"/>
                <a:cs typeface="Avenir"/>
                <a:sym typeface="Avenir"/>
              </a:rPr>
              <a:t>[3] Lundby L, Møller A, Buntzen S, Krogh K, Vang K, Gjedde A, Laurberg S. Relief of fecal incontinence by sacral nerve stimulation linked to focal brain activation. Dis Colon Rectum. 2011 Mar;54(3):318-23.</a:t>
            </a:r>
          </a:p>
        </p:txBody>
      </p:sp>
      <p:grpSp>
        <p:nvGrpSpPr>
          <p:cNvPr id="5" name="Group 5"/>
          <p:cNvGrpSpPr/>
          <p:nvPr/>
        </p:nvGrpSpPr>
        <p:grpSpPr>
          <a:xfrm>
            <a:off x="11710454" y="859660"/>
            <a:ext cx="6472276" cy="3910651"/>
            <a:chOff x="0" y="0"/>
            <a:chExt cx="8629701" cy="5214201"/>
          </a:xfrm>
        </p:grpSpPr>
        <p:sp>
          <p:nvSpPr>
            <p:cNvPr id="6" name="Freeform 6"/>
            <p:cNvSpPr/>
            <p:nvPr/>
          </p:nvSpPr>
          <p:spPr>
            <a:xfrm>
              <a:off x="0" y="0"/>
              <a:ext cx="8629650" cy="5214239"/>
            </a:xfrm>
            <a:custGeom>
              <a:avLst/>
              <a:gdLst/>
              <a:ahLst/>
              <a:cxnLst/>
              <a:rect l="l" t="t" r="r" b="b"/>
              <a:pathLst>
                <a:path w="8629650" h="5214239">
                  <a:moveTo>
                    <a:pt x="0" y="0"/>
                  </a:moveTo>
                  <a:lnTo>
                    <a:pt x="8629650" y="0"/>
                  </a:lnTo>
                  <a:lnTo>
                    <a:pt x="8629650" y="5214239"/>
                  </a:lnTo>
                  <a:lnTo>
                    <a:pt x="0" y="5214239"/>
                  </a:lnTo>
                  <a:lnTo>
                    <a:pt x="0" y="0"/>
                  </a:lnTo>
                  <a:close/>
                </a:path>
              </a:pathLst>
            </a:custGeom>
            <a:blipFill>
              <a:blip r:embed="rId2"/>
              <a:stretch>
                <a:fillRect/>
              </a:stretch>
            </a:blipFill>
          </p:spPr>
          <p:txBody>
            <a:bodyPr/>
            <a:lstStyle/>
            <a:p>
              <a:endParaRPr lang="it-IT"/>
            </a:p>
          </p:txBody>
        </p:sp>
      </p:grpSp>
      <p:grpSp>
        <p:nvGrpSpPr>
          <p:cNvPr id="7" name="Group 7"/>
          <p:cNvGrpSpPr/>
          <p:nvPr/>
        </p:nvGrpSpPr>
        <p:grpSpPr>
          <a:xfrm>
            <a:off x="11710454" y="4770301"/>
            <a:ext cx="6375016" cy="3731724"/>
            <a:chOff x="0" y="0"/>
            <a:chExt cx="8500021" cy="4975631"/>
          </a:xfrm>
        </p:grpSpPr>
        <p:sp>
          <p:nvSpPr>
            <p:cNvPr id="8" name="Freeform 8"/>
            <p:cNvSpPr/>
            <p:nvPr/>
          </p:nvSpPr>
          <p:spPr>
            <a:xfrm>
              <a:off x="0" y="0"/>
              <a:ext cx="8499983" cy="4975606"/>
            </a:xfrm>
            <a:custGeom>
              <a:avLst/>
              <a:gdLst/>
              <a:ahLst/>
              <a:cxnLst/>
              <a:rect l="l" t="t" r="r" b="b"/>
              <a:pathLst>
                <a:path w="8499983" h="4975606">
                  <a:moveTo>
                    <a:pt x="0" y="0"/>
                  </a:moveTo>
                  <a:lnTo>
                    <a:pt x="8499983" y="0"/>
                  </a:lnTo>
                  <a:lnTo>
                    <a:pt x="8499983" y="4975606"/>
                  </a:lnTo>
                  <a:lnTo>
                    <a:pt x="0" y="4975606"/>
                  </a:lnTo>
                  <a:lnTo>
                    <a:pt x="0" y="0"/>
                  </a:lnTo>
                  <a:close/>
                </a:path>
              </a:pathLst>
            </a:custGeom>
            <a:blipFill>
              <a:blip r:embed="rId3"/>
              <a:stretch>
                <a:fillRect/>
              </a:stretch>
            </a:blipFill>
          </p:spPr>
          <p:txBody>
            <a:bodyPr/>
            <a:lstStyle/>
            <a:p>
              <a:endParaRPr lang="it-IT"/>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788596" y="4251465"/>
            <a:ext cx="5431825" cy="422103"/>
          </a:xfrm>
          <a:prstGeom prst="rect">
            <a:avLst/>
          </a:prstGeom>
        </p:spPr>
        <p:txBody>
          <a:bodyPr lIns="0" tIns="0" rIns="0" bIns="0" rtlCol="0" anchor="t">
            <a:spAutoFit/>
          </a:bodyPr>
          <a:lstStyle/>
          <a:p>
            <a:pPr algn="l">
              <a:lnSpc>
                <a:spcPts val="3749"/>
              </a:lnSpc>
            </a:pPr>
            <a:r>
              <a:rPr lang="en-US" sz="2000" b="1" dirty="0">
                <a:solidFill>
                  <a:srgbClr val="000000"/>
                </a:solidFill>
                <a:latin typeface="Open Sans Bold"/>
                <a:ea typeface="Open Sans Bold"/>
                <a:cs typeface="Open Sans Bold"/>
                <a:sym typeface="Open Sans Bold"/>
              </a:rPr>
              <a:t>When Science Explains It</a:t>
            </a:r>
          </a:p>
        </p:txBody>
      </p:sp>
      <p:sp>
        <p:nvSpPr>
          <p:cNvPr id="4" name="TextBox 4"/>
          <p:cNvSpPr txBox="1"/>
          <p:nvPr/>
        </p:nvSpPr>
        <p:spPr>
          <a:xfrm>
            <a:off x="6756568" y="4693731"/>
            <a:ext cx="7840561" cy="897040"/>
          </a:xfrm>
          <a:prstGeom prst="rect">
            <a:avLst/>
          </a:prstGeom>
        </p:spPr>
        <p:txBody>
          <a:bodyPr lIns="0" tIns="0" rIns="0" bIns="0" rtlCol="0" anchor="t">
            <a:spAutoFit/>
          </a:bodyPr>
          <a:lstStyle/>
          <a:p>
            <a:pPr algn="l">
              <a:lnSpc>
                <a:spcPts val="2437"/>
              </a:lnSpc>
            </a:pPr>
            <a:r>
              <a:rPr lang="en-US" sz="1600" dirty="0">
                <a:solidFill>
                  <a:srgbClr val="67534F"/>
                </a:solidFill>
                <a:latin typeface="Montserrat"/>
                <a:ea typeface="Montserrat"/>
                <a:cs typeface="Montserrat"/>
                <a:sym typeface="Montserrat"/>
              </a:rPr>
              <a:t>In some patients, SNM produces </a:t>
            </a:r>
            <a:r>
              <a:rPr lang="en-US" sz="1600" b="1" dirty="0">
                <a:solidFill>
                  <a:srgbClr val="67534F"/>
                </a:solidFill>
                <a:latin typeface="Montserrat Bold"/>
                <a:ea typeface="Montserrat Bold"/>
                <a:cs typeface="Montserrat Bold"/>
                <a:sym typeface="Montserrat Bold"/>
              </a:rPr>
              <a:t>measurable improvements in physiological parameters</a:t>
            </a:r>
            <a:r>
              <a:rPr lang="en-US" sz="1600" dirty="0">
                <a:solidFill>
                  <a:srgbClr val="67534F"/>
                </a:solidFill>
                <a:latin typeface="Montserrat"/>
                <a:ea typeface="Montserrat"/>
                <a:cs typeface="Montserrat"/>
                <a:sym typeface="Montserrat"/>
              </a:rPr>
              <a:t> (manometry, EMG, urodynamics) that correlate with clinical benefit — confirming a mechanistic effect on neural circuitry.</a:t>
            </a:r>
          </a:p>
        </p:txBody>
      </p:sp>
      <p:sp>
        <p:nvSpPr>
          <p:cNvPr id="5" name="TextBox 5"/>
          <p:cNvSpPr txBox="1"/>
          <p:nvPr/>
        </p:nvSpPr>
        <p:spPr>
          <a:xfrm>
            <a:off x="6756568" y="2125682"/>
            <a:ext cx="3668163" cy="422103"/>
          </a:xfrm>
          <a:prstGeom prst="rect">
            <a:avLst/>
          </a:prstGeom>
        </p:spPr>
        <p:txBody>
          <a:bodyPr lIns="0" tIns="0" rIns="0" bIns="0" rtlCol="0" anchor="t">
            <a:spAutoFit/>
          </a:bodyPr>
          <a:lstStyle/>
          <a:p>
            <a:pPr algn="l">
              <a:lnSpc>
                <a:spcPts val="3749"/>
              </a:lnSpc>
            </a:pPr>
            <a:r>
              <a:rPr lang="en-US" sz="2000" b="1" dirty="0">
                <a:solidFill>
                  <a:srgbClr val="000000"/>
                </a:solidFill>
                <a:latin typeface="Open Sans Bold"/>
                <a:ea typeface="Open Sans Bold"/>
                <a:cs typeface="Open Sans Bold"/>
                <a:sym typeface="Open Sans Bold"/>
              </a:rPr>
              <a:t>When Faith Enters</a:t>
            </a:r>
          </a:p>
        </p:txBody>
      </p:sp>
      <p:sp>
        <p:nvSpPr>
          <p:cNvPr id="6" name="TextBox 6"/>
          <p:cNvSpPr txBox="1"/>
          <p:nvPr/>
        </p:nvSpPr>
        <p:spPr>
          <a:xfrm>
            <a:off x="6870058" y="2668472"/>
            <a:ext cx="7840561" cy="1204817"/>
          </a:xfrm>
          <a:prstGeom prst="rect">
            <a:avLst/>
          </a:prstGeom>
        </p:spPr>
        <p:txBody>
          <a:bodyPr lIns="0" tIns="0" rIns="0" bIns="0" rtlCol="0" anchor="t">
            <a:spAutoFit/>
          </a:bodyPr>
          <a:lstStyle/>
          <a:p>
            <a:pPr algn="l">
              <a:lnSpc>
                <a:spcPts val="2437"/>
              </a:lnSpc>
            </a:pPr>
            <a:r>
              <a:rPr lang="en-US" sz="1600" dirty="0">
                <a:solidFill>
                  <a:srgbClr val="67534F"/>
                </a:solidFill>
                <a:latin typeface="Montserrat"/>
                <a:ea typeface="Montserrat"/>
                <a:cs typeface="Montserrat"/>
                <a:sym typeface="Montserrat"/>
              </a:rPr>
              <a:t>In others, </a:t>
            </a:r>
            <a:r>
              <a:rPr lang="en-US" sz="1600" b="1" dirty="0">
                <a:solidFill>
                  <a:srgbClr val="67534F"/>
                </a:solidFill>
                <a:latin typeface="Montserrat Bold"/>
                <a:ea typeface="Montserrat Bold"/>
                <a:cs typeface="Montserrat Bold"/>
                <a:sym typeface="Montserrat Bold"/>
              </a:rPr>
              <a:t>physiological parameters remain unchanged</a:t>
            </a:r>
            <a:r>
              <a:rPr lang="en-US" sz="1600" dirty="0">
                <a:solidFill>
                  <a:srgbClr val="67534F"/>
                </a:solidFill>
                <a:latin typeface="Montserrat"/>
                <a:ea typeface="Montserrat"/>
                <a:cs typeface="Montserrat"/>
                <a:sym typeface="Montserrat"/>
              </a:rPr>
              <a:t>, yet the patient improves substantially. This dissociation suggests mechanisms </a:t>
            </a:r>
            <a:r>
              <a:rPr lang="en-US" sz="1600" b="1" dirty="0">
                <a:solidFill>
                  <a:srgbClr val="67534F"/>
                </a:solidFill>
                <a:latin typeface="Montserrat Bold"/>
                <a:ea typeface="Montserrat Bold"/>
                <a:cs typeface="Montserrat Bold"/>
                <a:sym typeface="Montserrat Bold"/>
              </a:rPr>
              <a:t>not yet fully understood</a:t>
            </a:r>
            <a:r>
              <a:rPr lang="en-US" sz="1600" dirty="0">
                <a:solidFill>
                  <a:srgbClr val="67534F"/>
                </a:solidFill>
                <a:latin typeface="Montserrat"/>
                <a:ea typeface="Montserrat"/>
                <a:cs typeface="Montserrat"/>
                <a:sym typeface="Montserrat"/>
              </a:rPr>
              <a:t> — possibly involving cortical reorganization, neuroplasticity, or placebo-independent central effects.</a:t>
            </a:r>
          </a:p>
        </p:txBody>
      </p:sp>
      <p:grpSp>
        <p:nvGrpSpPr>
          <p:cNvPr id="7" name="Group 7"/>
          <p:cNvGrpSpPr/>
          <p:nvPr/>
        </p:nvGrpSpPr>
        <p:grpSpPr>
          <a:xfrm>
            <a:off x="6248400" y="6219107"/>
            <a:ext cx="3500032" cy="3573700"/>
            <a:chOff x="0" y="0"/>
            <a:chExt cx="5111953" cy="4894059"/>
          </a:xfrm>
        </p:grpSpPr>
        <p:sp>
          <p:nvSpPr>
            <p:cNvPr id="8" name="Freeform 8"/>
            <p:cNvSpPr/>
            <p:nvPr/>
          </p:nvSpPr>
          <p:spPr>
            <a:xfrm>
              <a:off x="19050" y="19050"/>
              <a:ext cx="5073904" cy="4855972"/>
            </a:xfrm>
            <a:custGeom>
              <a:avLst/>
              <a:gdLst/>
              <a:ahLst/>
              <a:cxnLst/>
              <a:rect l="l" t="t" r="r" b="b"/>
              <a:pathLst>
                <a:path w="5073904" h="4855972">
                  <a:moveTo>
                    <a:pt x="0" y="142875"/>
                  </a:moveTo>
                  <a:cubicBezTo>
                    <a:pt x="0" y="64008"/>
                    <a:pt x="64008" y="0"/>
                    <a:pt x="143002" y="0"/>
                  </a:cubicBezTo>
                  <a:lnTo>
                    <a:pt x="4930902" y="0"/>
                  </a:lnTo>
                  <a:cubicBezTo>
                    <a:pt x="5009896" y="0"/>
                    <a:pt x="5073904" y="64008"/>
                    <a:pt x="5073904" y="142875"/>
                  </a:cubicBezTo>
                  <a:lnTo>
                    <a:pt x="5073904" y="4713097"/>
                  </a:lnTo>
                  <a:cubicBezTo>
                    <a:pt x="5073904" y="4791964"/>
                    <a:pt x="5009896" y="4855972"/>
                    <a:pt x="4930902" y="4855972"/>
                  </a:cubicBezTo>
                  <a:lnTo>
                    <a:pt x="143002" y="4855972"/>
                  </a:lnTo>
                  <a:cubicBezTo>
                    <a:pt x="64008" y="4855972"/>
                    <a:pt x="0" y="4791964"/>
                    <a:pt x="0" y="4713097"/>
                  </a:cubicBezTo>
                  <a:close/>
                </a:path>
              </a:pathLst>
            </a:custGeom>
            <a:solidFill>
              <a:srgbClr val="FFFFFF"/>
            </a:solidFill>
          </p:spPr>
          <p:txBody>
            <a:bodyPr/>
            <a:lstStyle/>
            <a:p>
              <a:pPr algn="ctr"/>
              <a:endParaRPr lang="it-IT"/>
            </a:p>
          </p:txBody>
        </p:sp>
        <p:sp>
          <p:nvSpPr>
            <p:cNvPr id="9" name="Freeform 9"/>
            <p:cNvSpPr/>
            <p:nvPr/>
          </p:nvSpPr>
          <p:spPr>
            <a:xfrm>
              <a:off x="0" y="0"/>
              <a:ext cx="5112004" cy="4894072"/>
            </a:xfrm>
            <a:custGeom>
              <a:avLst/>
              <a:gdLst/>
              <a:ahLst/>
              <a:cxnLst/>
              <a:rect l="l" t="t" r="r" b="b"/>
              <a:pathLst>
                <a:path w="5112004" h="4894072">
                  <a:moveTo>
                    <a:pt x="0" y="161925"/>
                  </a:moveTo>
                  <a:cubicBezTo>
                    <a:pt x="0" y="72517"/>
                    <a:pt x="72517" y="0"/>
                    <a:pt x="162052" y="0"/>
                  </a:cubicBezTo>
                  <a:lnTo>
                    <a:pt x="4949952" y="0"/>
                  </a:lnTo>
                  <a:lnTo>
                    <a:pt x="4949952" y="19050"/>
                  </a:lnTo>
                  <a:lnTo>
                    <a:pt x="4949952" y="0"/>
                  </a:lnTo>
                  <a:cubicBezTo>
                    <a:pt x="5039360" y="0"/>
                    <a:pt x="5112004" y="72517"/>
                    <a:pt x="5112004" y="161925"/>
                  </a:cubicBezTo>
                  <a:lnTo>
                    <a:pt x="5092954" y="161925"/>
                  </a:lnTo>
                  <a:lnTo>
                    <a:pt x="5112004" y="161925"/>
                  </a:lnTo>
                  <a:lnTo>
                    <a:pt x="5112004" y="4732147"/>
                  </a:lnTo>
                  <a:lnTo>
                    <a:pt x="5092954" y="4732147"/>
                  </a:lnTo>
                  <a:lnTo>
                    <a:pt x="5112004" y="4732147"/>
                  </a:lnTo>
                  <a:cubicBezTo>
                    <a:pt x="5112004" y="4821555"/>
                    <a:pt x="5039487" y="4894072"/>
                    <a:pt x="4949952" y="4894072"/>
                  </a:cubicBezTo>
                  <a:lnTo>
                    <a:pt x="4949952" y="4875022"/>
                  </a:lnTo>
                  <a:lnTo>
                    <a:pt x="4949952" y="4894072"/>
                  </a:lnTo>
                  <a:lnTo>
                    <a:pt x="162052" y="4894072"/>
                  </a:lnTo>
                  <a:lnTo>
                    <a:pt x="162052" y="4875022"/>
                  </a:lnTo>
                  <a:lnTo>
                    <a:pt x="162052" y="4894072"/>
                  </a:lnTo>
                  <a:cubicBezTo>
                    <a:pt x="72517" y="4894072"/>
                    <a:pt x="0" y="4821555"/>
                    <a:pt x="0" y="4732147"/>
                  </a:cubicBezTo>
                  <a:lnTo>
                    <a:pt x="0" y="161925"/>
                  </a:lnTo>
                  <a:lnTo>
                    <a:pt x="19050" y="161925"/>
                  </a:lnTo>
                  <a:lnTo>
                    <a:pt x="0" y="161925"/>
                  </a:lnTo>
                  <a:moveTo>
                    <a:pt x="38100" y="161925"/>
                  </a:moveTo>
                  <a:lnTo>
                    <a:pt x="38100" y="4732147"/>
                  </a:lnTo>
                  <a:lnTo>
                    <a:pt x="19050" y="4732147"/>
                  </a:lnTo>
                  <a:lnTo>
                    <a:pt x="38100" y="4732147"/>
                  </a:lnTo>
                  <a:cubicBezTo>
                    <a:pt x="38100" y="4800600"/>
                    <a:pt x="93599" y="4855972"/>
                    <a:pt x="162052" y="4855972"/>
                  </a:cubicBezTo>
                  <a:lnTo>
                    <a:pt x="4949952" y="4855972"/>
                  </a:lnTo>
                  <a:cubicBezTo>
                    <a:pt x="5018405" y="4855972"/>
                    <a:pt x="5073904" y="4800473"/>
                    <a:pt x="5073904" y="4732147"/>
                  </a:cubicBezTo>
                  <a:lnTo>
                    <a:pt x="5073904" y="161925"/>
                  </a:lnTo>
                  <a:cubicBezTo>
                    <a:pt x="5073904" y="93472"/>
                    <a:pt x="5018405" y="38100"/>
                    <a:pt x="4949952" y="38100"/>
                  </a:cubicBezTo>
                  <a:lnTo>
                    <a:pt x="162052" y="38100"/>
                  </a:lnTo>
                  <a:lnTo>
                    <a:pt x="162052" y="19050"/>
                  </a:lnTo>
                  <a:lnTo>
                    <a:pt x="162052" y="38100"/>
                  </a:lnTo>
                  <a:cubicBezTo>
                    <a:pt x="93599" y="38100"/>
                    <a:pt x="38100" y="93599"/>
                    <a:pt x="38100" y="161925"/>
                  </a:cubicBezTo>
                  <a:close/>
                </a:path>
              </a:pathLst>
            </a:custGeom>
            <a:solidFill>
              <a:srgbClr val="FFE0CC"/>
            </a:solidFill>
          </p:spPr>
          <p:txBody>
            <a:bodyPr/>
            <a:lstStyle/>
            <a:p>
              <a:pPr algn="ctr"/>
              <a:endParaRPr lang="it-IT"/>
            </a:p>
          </p:txBody>
        </p:sp>
      </p:grpSp>
      <p:sp>
        <p:nvSpPr>
          <p:cNvPr id="10" name="TextBox 10"/>
          <p:cNvSpPr txBox="1"/>
          <p:nvPr/>
        </p:nvSpPr>
        <p:spPr>
          <a:xfrm>
            <a:off x="6330846" y="6387326"/>
            <a:ext cx="3238052" cy="422103"/>
          </a:xfrm>
          <a:prstGeom prst="rect">
            <a:avLst/>
          </a:prstGeom>
        </p:spPr>
        <p:txBody>
          <a:bodyPr lIns="0" tIns="0" rIns="0" bIns="0" rtlCol="0" anchor="t">
            <a:spAutoFit/>
          </a:bodyPr>
          <a:lstStyle/>
          <a:p>
            <a:pPr algn="ctr">
              <a:lnSpc>
                <a:spcPts val="3749"/>
              </a:lnSpc>
            </a:pPr>
            <a:r>
              <a:rPr lang="en-US" sz="2000" b="1">
                <a:solidFill>
                  <a:srgbClr val="67534F"/>
                </a:solidFill>
                <a:latin typeface="Open Sans Bold"/>
                <a:ea typeface="Open Sans Bold"/>
                <a:cs typeface="Open Sans Bold"/>
                <a:sym typeface="Open Sans Bold"/>
              </a:rPr>
              <a:t>Trial-and-Error Selection</a:t>
            </a:r>
          </a:p>
        </p:txBody>
      </p:sp>
      <p:sp>
        <p:nvSpPr>
          <p:cNvPr id="11" name="TextBox 11"/>
          <p:cNvSpPr txBox="1"/>
          <p:nvPr/>
        </p:nvSpPr>
        <p:spPr>
          <a:xfrm>
            <a:off x="6330846" y="7599230"/>
            <a:ext cx="3238052" cy="1512594"/>
          </a:xfrm>
          <a:prstGeom prst="rect">
            <a:avLst/>
          </a:prstGeom>
        </p:spPr>
        <p:txBody>
          <a:bodyPr lIns="0" tIns="0" rIns="0" bIns="0" rtlCol="0" anchor="t">
            <a:spAutoFit/>
          </a:bodyPr>
          <a:lstStyle/>
          <a:p>
            <a:pPr algn="ctr">
              <a:lnSpc>
                <a:spcPts val="2437"/>
              </a:lnSpc>
            </a:pPr>
            <a:r>
              <a:rPr lang="en-US" sz="1600">
                <a:solidFill>
                  <a:srgbClr val="67534F"/>
                </a:solidFill>
                <a:latin typeface="Montserrat"/>
                <a:ea typeface="Montserrat"/>
                <a:cs typeface="Montserrat"/>
                <a:sym typeface="Montserrat"/>
              </a:rPr>
              <a:t>High predictive value of a positive PNE test → pragmatic approach; indications gradually expanded beyond early strict criteria</a:t>
            </a:r>
          </a:p>
        </p:txBody>
      </p:sp>
      <p:grpSp>
        <p:nvGrpSpPr>
          <p:cNvPr id="12" name="Group 12"/>
          <p:cNvGrpSpPr/>
          <p:nvPr/>
        </p:nvGrpSpPr>
        <p:grpSpPr>
          <a:xfrm>
            <a:off x="10134600" y="6286500"/>
            <a:ext cx="3500068" cy="3601269"/>
            <a:chOff x="0" y="0"/>
            <a:chExt cx="5112144" cy="4894059"/>
          </a:xfrm>
        </p:grpSpPr>
        <p:sp>
          <p:nvSpPr>
            <p:cNvPr id="13" name="Freeform 13"/>
            <p:cNvSpPr/>
            <p:nvPr/>
          </p:nvSpPr>
          <p:spPr>
            <a:xfrm>
              <a:off x="19050" y="19050"/>
              <a:ext cx="5074031" cy="4855972"/>
            </a:xfrm>
            <a:custGeom>
              <a:avLst/>
              <a:gdLst/>
              <a:ahLst/>
              <a:cxnLst/>
              <a:rect l="l" t="t" r="r" b="b"/>
              <a:pathLst>
                <a:path w="5074031" h="4855972">
                  <a:moveTo>
                    <a:pt x="0" y="142875"/>
                  </a:moveTo>
                  <a:cubicBezTo>
                    <a:pt x="0" y="64008"/>
                    <a:pt x="64008" y="0"/>
                    <a:pt x="143002" y="0"/>
                  </a:cubicBezTo>
                  <a:lnTo>
                    <a:pt x="4931029" y="0"/>
                  </a:lnTo>
                  <a:cubicBezTo>
                    <a:pt x="5010023" y="0"/>
                    <a:pt x="5074031" y="64008"/>
                    <a:pt x="5074031" y="142875"/>
                  </a:cubicBezTo>
                  <a:lnTo>
                    <a:pt x="5074031" y="4713097"/>
                  </a:lnTo>
                  <a:cubicBezTo>
                    <a:pt x="5074031" y="4791964"/>
                    <a:pt x="5010023" y="4855972"/>
                    <a:pt x="4931029" y="4855972"/>
                  </a:cubicBezTo>
                  <a:lnTo>
                    <a:pt x="143002" y="4855972"/>
                  </a:lnTo>
                  <a:cubicBezTo>
                    <a:pt x="64008" y="4855972"/>
                    <a:pt x="0" y="4791964"/>
                    <a:pt x="0" y="4713097"/>
                  </a:cubicBezTo>
                  <a:close/>
                </a:path>
              </a:pathLst>
            </a:custGeom>
            <a:solidFill>
              <a:srgbClr val="FFFFFF"/>
            </a:solidFill>
          </p:spPr>
          <p:txBody>
            <a:bodyPr/>
            <a:lstStyle/>
            <a:p>
              <a:pPr algn="ctr"/>
              <a:endParaRPr lang="it-IT" sz="1400"/>
            </a:p>
          </p:txBody>
        </p:sp>
        <p:sp>
          <p:nvSpPr>
            <p:cNvPr id="14" name="Freeform 14"/>
            <p:cNvSpPr/>
            <p:nvPr/>
          </p:nvSpPr>
          <p:spPr>
            <a:xfrm>
              <a:off x="0" y="0"/>
              <a:ext cx="5112131" cy="4894072"/>
            </a:xfrm>
            <a:custGeom>
              <a:avLst/>
              <a:gdLst/>
              <a:ahLst/>
              <a:cxnLst/>
              <a:rect l="l" t="t" r="r" b="b"/>
              <a:pathLst>
                <a:path w="5112131" h="4894072">
                  <a:moveTo>
                    <a:pt x="0" y="161925"/>
                  </a:moveTo>
                  <a:cubicBezTo>
                    <a:pt x="0" y="72517"/>
                    <a:pt x="72517" y="0"/>
                    <a:pt x="162052" y="0"/>
                  </a:cubicBezTo>
                  <a:lnTo>
                    <a:pt x="4950079" y="0"/>
                  </a:lnTo>
                  <a:lnTo>
                    <a:pt x="4950079" y="19050"/>
                  </a:lnTo>
                  <a:lnTo>
                    <a:pt x="4950079" y="0"/>
                  </a:lnTo>
                  <a:cubicBezTo>
                    <a:pt x="5039487" y="0"/>
                    <a:pt x="5112131" y="72517"/>
                    <a:pt x="5112131" y="161925"/>
                  </a:cubicBezTo>
                  <a:lnTo>
                    <a:pt x="5093081" y="161925"/>
                  </a:lnTo>
                  <a:lnTo>
                    <a:pt x="5112131" y="161925"/>
                  </a:lnTo>
                  <a:lnTo>
                    <a:pt x="5112131" y="4732147"/>
                  </a:lnTo>
                  <a:lnTo>
                    <a:pt x="5093081" y="4732147"/>
                  </a:lnTo>
                  <a:lnTo>
                    <a:pt x="5112131" y="4732147"/>
                  </a:lnTo>
                  <a:cubicBezTo>
                    <a:pt x="5112131" y="4821555"/>
                    <a:pt x="5039614" y="4894072"/>
                    <a:pt x="4950079" y="4894072"/>
                  </a:cubicBezTo>
                  <a:lnTo>
                    <a:pt x="4950079" y="4875022"/>
                  </a:lnTo>
                  <a:lnTo>
                    <a:pt x="4950079" y="4894072"/>
                  </a:lnTo>
                  <a:lnTo>
                    <a:pt x="162052" y="4894072"/>
                  </a:lnTo>
                  <a:lnTo>
                    <a:pt x="162052" y="4875022"/>
                  </a:lnTo>
                  <a:lnTo>
                    <a:pt x="162052" y="4894072"/>
                  </a:lnTo>
                  <a:cubicBezTo>
                    <a:pt x="72517" y="4894072"/>
                    <a:pt x="0" y="4821555"/>
                    <a:pt x="0" y="4732147"/>
                  </a:cubicBezTo>
                  <a:lnTo>
                    <a:pt x="0" y="161925"/>
                  </a:lnTo>
                  <a:lnTo>
                    <a:pt x="19050" y="161925"/>
                  </a:lnTo>
                  <a:lnTo>
                    <a:pt x="0" y="161925"/>
                  </a:lnTo>
                  <a:moveTo>
                    <a:pt x="38100" y="161925"/>
                  </a:moveTo>
                  <a:lnTo>
                    <a:pt x="38100" y="4732147"/>
                  </a:lnTo>
                  <a:lnTo>
                    <a:pt x="19050" y="4732147"/>
                  </a:lnTo>
                  <a:lnTo>
                    <a:pt x="38100" y="4732147"/>
                  </a:lnTo>
                  <a:cubicBezTo>
                    <a:pt x="38100" y="4800600"/>
                    <a:pt x="93599" y="4855972"/>
                    <a:pt x="162052" y="4855972"/>
                  </a:cubicBezTo>
                  <a:lnTo>
                    <a:pt x="4950079" y="4855972"/>
                  </a:lnTo>
                  <a:cubicBezTo>
                    <a:pt x="5018532" y="4855972"/>
                    <a:pt x="5074031" y="4800473"/>
                    <a:pt x="5074031" y="4732147"/>
                  </a:cubicBezTo>
                  <a:lnTo>
                    <a:pt x="5074031" y="161925"/>
                  </a:lnTo>
                  <a:cubicBezTo>
                    <a:pt x="5074031" y="93472"/>
                    <a:pt x="5018532" y="38100"/>
                    <a:pt x="4950079" y="38100"/>
                  </a:cubicBezTo>
                  <a:lnTo>
                    <a:pt x="162052" y="38100"/>
                  </a:lnTo>
                  <a:lnTo>
                    <a:pt x="162052" y="19050"/>
                  </a:lnTo>
                  <a:lnTo>
                    <a:pt x="162052" y="38100"/>
                  </a:lnTo>
                  <a:cubicBezTo>
                    <a:pt x="93599" y="38100"/>
                    <a:pt x="38100" y="93599"/>
                    <a:pt x="38100" y="161925"/>
                  </a:cubicBezTo>
                  <a:close/>
                </a:path>
              </a:pathLst>
            </a:custGeom>
            <a:solidFill>
              <a:srgbClr val="FFE0CC"/>
            </a:solidFill>
          </p:spPr>
          <p:txBody>
            <a:bodyPr/>
            <a:lstStyle/>
            <a:p>
              <a:pPr algn="ctr"/>
              <a:endParaRPr lang="it-IT" sz="1400"/>
            </a:p>
          </p:txBody>
        </p:sp>
      </p:grpSp>
      <p:sp>
        <p:nvSpPr>
          <p:cNvPr id="15" name="TextBox 15"/>
          <p:cNvSpPr txBox="1"/>
          <p:nvPr/>
        </p:nvSpPr>
        <p:spPr>
          <a:xfrm>
            <a:off x="10098512" y="6486602"/>
            <a:ext cx="3238205" cy="422103"/>
          </a:xfrm>
          <a:prstGeom prst="rect">
            <a:avLst/>
          </a:prstGeom>
        </p:spPr>
        <p:txBody>
          <a:bodyPr lIns="0" tIns="0" rIns="0" bIns="0" rtlCol="0" anchor="t">
            <a:spAutoFit/>
          </a:bodyPr>
          <a:lstStyle/>
          <a:p>
            <a:pPr algn="ctr">
              <a:lnSpc>
                <a:spcPts val="3749"/>
              </a:lnSpc>
            </a:pPr>
            <a:r>
              <a:rPr lang="en-US" sz="2000" b="1">
                <a:solidFill>
                  <a:srgbClr val="67534F"/>
                </a:solidFill>
                <a:latin typeface="Open Sans Bold"/>
                <a:ea typeface="Open Sans Bold"/>
                <a:cs typeface="Open Sans Bold"/>
                <a:sym typeface="Open Sans Bold"/>
              </a:rPr>
              <a:t>Crossover RCT Evidence</a:t>
            </a:r>
          </a:p>
        </p:txBody>
      </p:sp>
      <p:sp>
        <p:nvSpPr>
          <p:cNvPr id="16" name="TextBox 16"/>
          <p:cNvSpPr txBox="1"/>
          <p:nvPr/>
        </p:nvSpPr>
        <p:spPr>
          <a:xfrm>
            <a:off x="10098512" y="7698506"/>
            <a:ext cx="3238205" cy="1512594"/>
          </a:xfrm>
          <a:prstGeom prst="rect">
            <a:avLst/>
          </a:prstGeom>
        </p:spPr>
        <p:txBody>
          <a:bodyPr lIns="0" tIns="0" rIns="0" bIns="0" rtlCol="0" anchor="t">
            <a:spAutoFit/>
          </a:bodyPr>
          <a:lstStyle/>
          <a:p>
            <a:pPr algn="ctr">
              <a:lnSpc>
                <a:spcPts val="2437"/>
              </a:lnSpc>
            </a:pPr>
            <a:r>
              <a:rPr lang="en-US" sz="1600">
                <a:solidFill>
                  <a:srgbClr val="67534F"/>
                </a:solidFill>
                <a:latin typeface="Montserrat"/>
                <a:ea typeface="Montserrat"/>
                <a:cs typeface="Montserrat"/>
                <a:sym typeface="Montserrat"/>
              </a:rPr>
              <a:t>In ON vs. OFF crossover designs, all patients chose to remain in ON mode — making a pure placebo effect </a:t>
            </a:r>
            <a:r>
              <a:rPr lang="en-US" sz="1600" b="1">
                <a:solidFill>
                  <a:srgbClr val="67534F"/>
                </a:solidFill>
                <a:latin typeface="Montserrat Bold"/>
                <a:ea typeface="Montserrat Bold"/>
                <a:cs typeface="Montserrat Bold"/>
                <a:sym typeface="Montserrat Bold"/>
              </a:rPr>
              <a:t>unlikely</a:t>
            </a:r>
            <a:r>
              <a:rPr lang="en-US" sz="1600">
                <a:solidFill>
                  <a:srgbClr val="67534F"/>
                </a:solidFill>
                <a:latin typeface="Montserrat"/>
                <a:ea typeface="Montserrat"/>
                <a:cs typeface="Montserrat"/>
                <a:sym typeface="Montserrat"/>
              </a:rPr>
              <a:t> </a:t>
            </a:r>
            <a:r>
              <a:rPr lang="en-US" sz="1600" i="1">
                <a:solidFill>
                  <a:srgbClr val="67534F"/>
                </a:solidFill>
                <a:latin typeface="Montserrat Italics"/>
                <a:ea typeface="Montserrat Italics"/>
                <a:cs typeface="Montserrat Italics"/>
                <a:sym typeface="Montserrat Italics"/>
              </a:rPr>
              <a:t>(Kahlke et al. DCR 2015)</a:t>
            </a:r>
          </a:p>
        </p:txBody>
      </p:sp>
      <p:grpSp>
        <p:nvGrpSpPr>
          <p:cNvPr id="17" name="Group 17"/>
          <p:cNvGrpSpPr/>
          <p:nvPr/>
        </p:nvGrpSpPr>
        <p:grpSpPr>
          <a:xfrm>
            <a:off x="14020800" y="6287340"/>
            <a:ext cx="3981115" cy="3505556"/>
            <a:chOff x="0" y="0"/>
            <a:chExt cx="10492181" cy="2997403"/>
          </a:xfrm>
        </p:grpSpPr>
        <p:sp>
          <p:nvSpPr>
            <p:cNvPr id="18" name="Freeform 18"/>
            <p:cNvSpPr/>
            <p:nvPr/>
          </p:nvSpPr>
          <p:spPr>
            <a:xfrm>
              <a:off x="19050" y="19050"/>
              <a:ext cx="10454132" cy="2959227"/>
            </a:xfrm>
            <a:custGeom>
              <a:avLst/>
              <a:gdLst/>
              <a:ahLst/>
              <a:cxnLst/>
              <a:rect l="l" t="t" r="r" b="b"/>
              <a:pathLst>
                <a:path w="10454132" h="2959227">
                  <a:moveTo>
                    <a:pt x="0" y="142875"/>
                  </a:moveTo>
                  <a:cubicBezTo>
                    <a:pt x="0" y="64008"/>
                    <a:pt x="64516" y="0"/>
                    <a:pt x="144272" y="0"/>
                  </a:cubicBezTo>
                  <a:lnTo>
                    <a:pt x="10309860" y="0"/>
                  </a:lnTo>
                  <a:cubicBezTo>
                    <a:pt x="10389489" y="0"/>
                    <a:pt x="10454132" y="64008"/>
                    <a:pt x="10454132" y="142875"/>
                  </a:cubicBezTo>
                  <a:lnTo>
                    <a:pt x="10454132" y="2816352"/>
                  </a:lnTo>
                  <a:cubicBezTo>
                    <a:pt x="10454132" y="2895219"/>
                    <a:pt x="10389616" y="2959227"/>
                    <a:pt x="10309860" y="2959227"/>
                  </a:cubicBezTo>
                  <a:lnTo>
                    <a:pt x="144272" y="2959227"/>
                  </a:lnTo>
                  <a:cubicBezTo>
                    <a:pt x="64643" y="2959227"/>
                    <a:pt x="0" y="2895219"/>
                    <a:pt x="0" y="2816352"/>
                  </a:cubicBezTo>
                  <a:close/>
                </a:path>
              </a:pathLst>
            </a:custGeom>
            <a:solidFill>
              <a:srgbClr val="FFFFFF"/>
            </a:solidFill>
          </p:spPr>
          <p:txBody>
            <a:bodyPr/>
            <a:lstStyle/>
            <a:p>
              <a:pPr algn="ctr"/>
              <a:endParaRPr lang="it-IT" sz="1400"/>
            </a:p>
          </p:txBody>
        </p:sp>
        <p:sp>
          <p:nvSpPr>
            <p:cNvPr id="19" name="Freeform 19"/>
            <p:cNvSpPr/>
            <p:nvPr/>
          </p:nvSpPr>
          <p:spPr>
            <a:xfrm>
              <a:off x="0" y="0"/>
              <a:ext cx="10492232" cy="2997327"/>
            </a:xfrm>
            <a:custGeom>
              <a:avLst/>
              <a:gdLst/>
              <a:ahLst/>
              <a:cxnLst/>
              <a:rect l="l" t="t" r="r" b="b"/>
              <a:pathLst>
                <a:path w="10492232" h="2997327">
                  <a:moveTo>
                    <a:pt x="0" y="161925"/>
                  </a:moveTo>
                  <a:cubicBezTo>
                    <a:pt x="0" y="72390"/>
                    <a:pt x="73279" y="0"/>
                    <a:pt x="163322" y="0"/>
                  </a:cubicBezTo>
                  <a:lnTo>
                    <a:pt x="10328910" y="0"/>
                  </a:lnTo>
                  <a:lnTo>
                    <a:pt x="10328910" y="19050"/>
                  </a:lnTo>
                  <a:lnTo>
                    <a:pt x="10328910" y="0"/>
                  </a:lnTo>
                  <a:cubicBezTo>
                    <a:pt x="10418953" y="0"/>
                    <a:pt x="10492232" y="72390"/>
                    <a:pt x="10492232" y="161925"/>
                  </a:cubicBezTo>
                  <a:lnTo>
                    <a:pt x="10473182" y="161925"/>
                  </a:lnTo>
                  <a:lnTo>
                    <a:pt x="10492232" y="161925"/>
                  </a:lnTo>
                  <a:lnTo>
                    <a:pt x="10492232" y="2835402"/>
                  </a:lnTo>
                  <a:lnTo>
                    <a:pt x="10473182" y="2835402"/>
                  </a:lnTo>
                  <a:lnTo>
                    <a:pt x="10492232" y="2835402"/>
                  </a:lnTo>
                  <a:cubicBezTo>
                    <a:pt x="10492232" y="2925064"/>
                    <a:pt x="10418953" y="2997327"/>
                    <a:pt x="10328910" y="2997327"/>
                  </a:cubicBezTo>
                  <a:lnTo>
                    <a:pt x="10328910" y="2978277"/>
                  </a:lnTo>
                  <a:lnTo>
                    <a:pt x="10328910" y="2997327"/>
                  </a:lnTo>
                  <a:lnTo>
                    <a:pt x="163322" y="2997327"/>
                  </a:lnTo>
                  <a:lnTo>
                    <a:pt x="163322" y="2978277"/>
                  </a:lnTo>
                  <a:lnTo>
                    <a:pt x="163322" y="2997327"/>
                  </a:lnTo>
                  <a:cubicBezTo>
                    <a:pt x="73279" y="2997454"/>
                    <a:pt x="0" y="2925064"/>
                    <a:pt x="0" y="2835402"/>
                  </a:cubicBezTo>
                  <a:lnTo>
                    <a:pt x="0" y="161925"/>
                  </a:lnTo>
                  <a:lnTo>
                    <a:pt x="19050" y="161925"/>
                  </a:lnTo>
                  <a:lnTo>
                    <a:pt x="0" y="161925"/>
                  </a:lnTo>
                  <a:moveTo>
                    <a:pt x="38100" y="161925"/>
                  </a:moveTo>
                  <a:lnTo>
                    <a:pt x="38100" y="2835402"/>
                  </a:lnTo>
                  <a:lnTo>
                    <a:pt x="19050" y="2835402"/>
                  </a:lnTo>
                  <a:lnTo>
                    <a:pt x="38100" y="2835402"/>
                  </a:lnTo>
                  <a:cubicBezTo>
                    <a:pt x="38100" y="2903601"/>
                    <a:pt x="93980" y="2959227"/>
                    <a:pt x="163322" y="2959227"/>
                  </a:cubicBezTo>
                  <a:lnTo>
                    <a:pt x="10328910" y="2959227"/>
                  </a:lnTo>
                  <a:cubicBezTo>
                    <a:pt x="10398252" y="2959227"/>
                    <a:pt x="10454132" y="2903601"/>
                    <a:pt x="10454132" y="2835402"/>
                  </a:cubicBezTo>
                  <a:lnTo>
                    <a:pt x="10454132" y="161925"/>
                  </a:lnTo>
                  <a:cubicBezTo>
                    <a:pt x="10454132" y="93726"/>
                    <a:pt x="10398252" y="38100"/>
                    <a:pt x="10328910" y="38100"/>
                  </a:cubicBezTo>
                  <a:lnTo>
                    <a:pt x="163322" y="38100"/>
                  </a:lnTo>
                  <a:lnTo>
                    <a:pt x="163322" y="19050"/>
                  </a:lnTo>
                  <a:lnTo>
                    <a:pt x="163322" y="38100"/>
                  </a:lnTo>
                  <a:cubicBezTo>
                    <a:pt x="93980" y="38100"/>
                    <a:pt x="38100" y="93726"/>
                    <a:pt x="38100" y="161925"/>
                  </a:cubicBezTo>
                  <a:close/>
                </a:path>
              </a:pathLst>
            </a:custGeom>
            <a:solidFill>
              <a:srgbClr val="FFE0CC"/>
            </a:solidFill>
          </p:spPr>
          <p:txBody>
            <a:bodyPr/>
            <a:lstStyle/>
            <a:p>
              <a:pPr algn="ctr"/>
              <a:endParaRPr lang="it-IT" sz="1400"/>
            </a:p>
          </p:txBody>
        </p:sp>
      </p:grpSp>
      <p:sp>
        <p:nvSpPr>
          <p:cNvPr id="20" name="TextBox 20"/>
          <p:cNvSpPr txBox="1"/>
          <p:nvPr/>
        </p:nvSpPr>
        <p:spPr>
          <a:xfrm>
            <a:off x="14134300" y="6520305"/>
            <a:ext cx="3981114" cy="422103"/>
          </a:xfrm>
          <a:prstGeom prst="rect">
            <a:avLst/>
          </a:prstGeom>
        </p:spPr>
        <p:txBody>
          <a:bodyPr wrap="square" lIns="0" tIns="0" rIns="0" bIns="0" rtlCol="0" anchor="t">
            <a:spAutoFit/>
          </a:bodyPr>
          <a:lstStyle/>
          <a:p>
            <a:pPr algn="ctr">
              <a:lnSpc>
                <a:spcPts val="3749"/>
              </a:lnSpc>
            </a:pPr>
            <a:r>
              <a:rPr lang="en-US" sz="2000" b="1" dirty="0">
                <a:solidFill>
                  <a:srgbClr val="67534F"/>
                </a:solidFill>
                <a:latin typeface="Open Sans Bold"/>
                <a:ea typeface="Open Sans Bold"/>
                <a:cs typeface="Open Sans Bold"/>
                <a:sym typeface="Open Sans Bold"/>
              </a:rPr>
              <a:t>The Honest Answer</a:t>
            </a:r>
          </a:p>
        </p:txBody>
      </p:sp>
      <p:sp>
        <p:nvSpPr>
          <p:cNvPr id="21" name="TextBox 21"/>
          <p:cNvSpPr txBox="1"/>
          <p:nvPr/>
        </p:nvSpPr>
        <p:spPr>
          <a:xfrm>
            <a:off x="14003594" y="7283776"/>
            <a:ext cx="3981114" cy="1512594"/>
          </a:xfrm>
          <a:prstGeom prst="rect">
            <a:avLst/>
          </a:prstGeom>
        </p:spPr>
        <p:txBody>
          <a:bodyPr wrap="square" lIns="0" tIns="0" rIns="0" bIns="0" rtlCol="0" anchor="t">
            <a:spAutoFit/>
          </a:bodyPr>
          <a:lstStyle/>
          <a:p>
            <a:pPr algn="ctr">
              <a:lnSpc>
                <a:spcPts val="2437"/>
              </a:lnSpc>
            </a:pPr>
            <a:r>
              <a:rPr lang="en-US" sz="1600" dirty="0">
                <a:solidFill>
                  <a:srgbClr val="67534F"/>
                </a:solidFill>
                <a:latin typeface="Montserrat"/>
                <a:ea typeface="Montserrat"/>
                <a:cs typeface="Montserrat"/>
                <a:sym typeface="Montserrat"/>
              </a:rPr>
              <a:t>SNM delivers </a:t>
            </a:r>
            <a:r>
              <a:rPr lang="en-US" sz="1600" b="1" dirty="0">
                <a:solidFill>
                  <a:srgbClr val="67534F"/>
                </a:solidFill>
                <a:latin typeface="Montserrat Bold"/>
                <a:ea typeface="Montserrat Bold"/>
                <a:cs typeface="Montserrat Bold"/>
                <a:sym typeface="Montserrat Bold"/>
              </a:rPr>
              <a:t>reproducible clinical benefit</a:t>
            </a:r>
            <a:r>
              <a:rPr lang="en-US" sz="1600" dirty="0">
                <a:solidFill>
                  <a:srgbClr val="67534F"/>
                </a:solidFill>
                <a:latin typeface="Montserrat"/>
                <a:ea typeface="Montserrat"/>
                <a:cs typeface="Montserrat"/>
                <a:sym typeface="Montserrat"/>
              </a:rPr>
              <a:t> despite incomplete mechanistic understanding — a pragmatic reality in evidence-based medicine</a:t>
            </a:r>
          </a:p>
        </p:txBody>
      </p:sp>
      <p:sp>
        <p:nvSpPr>
          <p:cNvPr id="31" name="CasellaDiTesto 30">
            <a:extLst>
              <a:ext uri="{FF2B5EF4-FFF2-40B4-BE49-F238E27FC236}">
                <a16:creationId xmlns:a16="http://schemas.microsoft.com/office/drawing/2014/main" id="{A4D4161F-CD3F-4D7D-3656-6F0CDD0E9739}"/>
              </a:ext>
            </a:extLst>
          </p:cNvPr>
          <p:cNvSpPr txBox="1"/>
          <p:nvPr/>
        </p:nvSpPr>
        <p:spPr>
          <a:xfrm>
            <a:off x="6883846" y="611801"/>
            <a:ext cx="9144000" cy="1015663"/>
          </a:xfrm>
          <a:prstGeom prst="rect">
            <a:avLst/>
          </a:prstGeom>
          <a:noFill/>
        </p:spPr>
        <p:txBody>
          <a:bodyPr wrap="square">
            <a:spAutoFit/>
          </a:bodyPr>
          <a:lstStyle/>
          <a:p>
            <a:r>
              <a:rPr lang="en-US" sz="6000" b="1" i="1" spc="-75" dirty="0">
                <a:solidFill>
                  <a:srgbClr val="1F497D"/>
                </a:solidFill>
                <a:effectLst>
                  <a:outerShdw blurRad="38100" dist="38100" dir="2700000" algn="tl">
                    <a:srgbClr val="000000">
                      <a:alpha val="43137"/>
                    </a:srgbClr>
                  </a:outerShdw>
                </a:effectLst>
                <a:latin typeface="Calibri"/>
                <a:ea typeface="+mj-ea"/>
                <a:cs typeface="+mj-cs"/>
              </a:rPr>
              <a:t>S</a:t>
            </a:r>
            <a:r>
              <a:rPr kumimoji="0" lang="en-US" sz="6000" b="1" i="1" u="none" strike="noStrike" kern="1200" cap="none" spc="-75" normalizeH="0" baseline="0" noProof="0" dirty="0" err="1">
                <a:ln>
                  <a:noFill/>
                </a:ln>
                <a:solidFill>
                  <a:srgbClr val="1F497D"/>
                </a:solidFill>
                <a:effectLst>
                  <a:outerShdw blurRad="38100" dist="38100" dir="2700000" algn="tl">
                    <a:srgbClr val="000000">
                      <a:alpha val="43137"/>
                    </a:srgbClr>
                  </a:outerShdw>
                </a:effectLst>
                <a:uLnTx/>
                <a:uFillTx/>
                <a:latin typeface="Calibri"/>
                <a:ea typeface="+mj-ea"/>
                <a:cs typeface="+mj-cs"/>
              </a:rPr>
              <a:t>cience</a:t>
            </a:r>
            <a:r>
              <a:rPr kumimoji="0" lang="en-US" sz="6000" b="1" i="1" u="none" strike="noStrike" kern="1200" cap="none" spc="-75" normalizeH="0" baseline="0" noProof="0" dirty="0">
                <a:ln>
                  <a:noFill/>
                </a:ln>
                <a:solidFill>
                  <a:srgbClr val="1F497D"/>
                </a:solidFill>
                <a:effectLst>
                  <a:outerShdw blurRad="38100" dist="38100" dir="2700000" algn="tl">
                    <a:srgbClr val="000000">
                      <a:alpha val="43137"/>
                    </a:srgbClr>
                  </a:outerShdw>
                </a:effectLst>
                <a:uLnTx/>
                <a:uFillTx/>
                <a:latin typeface="Calibri"/>
                <a:ea typeface="+mj-ea"/>
                <a:cs typeface="+mj-cs"/>
              </a:rPr>
              <a:t> or faith?</a:t>
            </a:r>
            <a:endParaRPr lang="it-IT" dirty="0">
              <a:effectLst>
                <a:outerShdw blurRad="38100" dist="38100" dir="2700000" algn="tl">
                  <a:srgbClr val="000000">
                    <a:alpha val="43137"/>
                  </a:srgbClr>
                </a:outerShdw>
              </a:effectLst>
            </a:endParaRPr>
          </a:p>
        </p:txBody>
      </p:sp>
      <p:pic>
        <p:nvPicPr>
          <p:cNvPr id="22" name="Immagine 21">
            <a:extLst>
              <a:ext uri="{FF2B5EF4-FFF2-40B4-BE49-F238E27FC236}">
                <a16:creationId xmlns:a16="http://schemas.microsoft.com/office/drawing/2014/main" id="{AE83780F-FEA2-F3A4-EF93-1809D562A189}"/>
              </a:ext>
            </a:extLst>
          </p:cNvPr>
          <p:cNvPicPr>
            <a:picLocks noChangeAspect="1"/>
          </p:cNvPicPr>
          <p:nvPr/>
        </p:nvPicPr>
        <p:blipFill>
          <a:blip r:embed="rId3"/>
          <a:stretch>
            <a:fillRect/>
          </a:stretch>
        </p:blipFill>
        <p:spPr>
          <a:xfrm>
            <a:off x="172586" y="419100"/>
            <a:ext cx="5558160" cy="894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016" y="0"/>
            <a:ext cx="10039216" cy="10287000"/>
            <a:chOff x="0" y="0"/>
            <a:chExt cx="13385621" cy="13716000"/>
          </a:xfrm>
        </p:grpSpPr>
        <p:sp>
          <p:nvSpPr>
            <p:cNvPr id="3" name="Freeform 3" descr="preencoded.png"/>
            <p:cNvSpPr/>
            <p:nvPr/>
          </p:nvSpPr>
          <p:spPr>
            <a:xfrm>
              <a:off x="0" y="0"/>
              <a:ext cx="13385621" cy="13716000"/>
            </a:xfrm>
            <a:custGeom>
              <a:avLst/>
              <a:gdLst/>
              <a:ahLst/>
              <a:cxnLst/>
              <a:rect l="l" t="t" r="r" b="b"/>
              <a:pathLst>
                <a:path w="12801600" h="13716000">
                  <a:moveTo>
                    <a:pt x="0" y="0"/>
                  </a:moveTo>
                  <a:lnTo>
                    <a:pt x="12801600" y="0"/>
                  </a:lnTo>
                  <a:lnTo>
                    <a:pt x="12801600" y="13716000"/>
                  </a:lnTo>
                  <a:lnTo>
                    <a:pt x="0" y="13716000"/>
                  </a:lnTo>
                  <a:lnTo>
                    <a:pt x="0" y="0"/>
                  </a:lnTo>
                  <a:close/>
                </a:path>
              </a:pathLst>
            </a:custGeom>
            <a:blipFill>
              <a:blip r:embed="rId3"/>
              <a:stretch>
                <a:fillRect/>
              </a:stretch>
            </a:blipFill>
          </p:spPr>
          <p:txBody>
            <a:bodyPr/>
            <a:lstStyle/>
            <a:p>
              <a:endParaRPr lang="it-IT"/>
            </a:p>
          </p:txBody>
        </p:sp>
      </p:grpSp>
      <p:grpSp>
        <p:nvGrpSpPr>
          <p:cNvPr id="4" name="Group 4"/>
          <p:cNvGrpSpPr/>
          <p:nvPr/>
        </p:nvGrpSpPr>
        <p:grpSpPr>
          <a:xfrm>
            <a:off x="120548" y="748265"/>
            <a:ext cx="8860193" cy="5773979"/>
            <a:chOff x="0" y="0"/>
            <a:chExt cx="11813591" cy="7698638"/>
          </a:xfrm>
        </p:grpSpPr>
        <p:sp>
          <p:nvSpPr>
            <p:cNvPr id="5" name="Freeform 5" descr="preencoded.png"/>
            <p:cNvSpPr/>
            <p:nvPr/>
          </p:nvSpPr>
          <p:spPr>
            <a:xfrm>
              <a:off x="0" y="0"/>
              <a:ext cx="11813540" cy="7698613"/>
            </a:xfrm>
            <a:custGeom>
              <a:avLst/>
              <a:gdLst/>
              <a:ahLst/>
              <a:cxnLst/>
              <a:rect l="l" t="t" r="r" b="b"/>
              <a:pathLst>
                <a:path w="11813540" h="7698613">
                  <a:moveTo>
                    <a:pt x="0" y="0"/>
                  </a:moveTo>
                  <a:lnTo>
                    <a:pt x="11813540" y="0"/>
                  </a:lnTo>
                  <a:lnTo>
                    <a:pt x="11813540" y="7698613"/>
                  </a:lnTo>
                  <a:lnTo>
                    <a:pt x="0" y="7698613"/>
                  </a:lnTo>
                  <a:lnTo>
                    <a:pt x="0" y="0"/>
                  </a:lnTo>
                  <a:close/>
                </a:path>
              </a:pathLst>
            </a:custGeom>
            <a:blipFill>
              <a:blip r:embed="rId4"/>
              <a:stretch>
                <a:fillRect r="-1"/>
              </a:stretch>
            </a:blipFill>
          </p:spPr>
          <p:txBody>
            <a:bodyPr/>
            <a:lstStyle/>
            <a:p>
              <a:endParaRPr lang="it-IT"/>
            </a:p>
          </p:txBody>
        </p:sp>
      </p:grpSp>
      <p:sp>
        <p:nvSpPr>
          <p:cNvPr id="6" name="TextBox 6"/>
          <p:cNvSpPr txBox="1"/>
          <p:nvPr/>
        </p:nvSpPr>
        <p:spPr>
          <a:xfrm>
            <a:off x="10136238" y="821531"/>
            <a:ext cx="7159523" cy="2665413"/>
          </a:xfrm>
          <a:prstGeom prst="rect">
            <a:avLst/>
          </a:prstGeom>
        </p:spPr>
        <p:txBody>
          <a:bodyPr lIns="0" tIns="0" rIns="0" bIns="0" rtlCol="0" anchor="t">
            <a:spAutoFit/>
          </a:bodyPr>
          <a:lstStyle/>
          <a:p>
            <a:pPr algn="l">
              <a:lnSpc>
                <a:spcPts val="7062"/>
              </a:lnSpc>
            </a:pPr>
            <a:r>
              <a:rPr lang="en-US" sz="5437" dirty="0">
                <a:solidFill>
                  <a:schemeClr val="accent1"/>
                </a:solidFill>
                <a:latin typeface="Open Sans"/>
                <a:ea typeface="Open Sans"/>
                <a:cs typeface="Open Sans"/>
                <a:sym typeface="Open Sans"/>
              </a:rPr>
              <a:t>ICI 2023 Guidelines: Surgical Algorithm for Fecal Incontinence</a:t>
            </a:r>
          </a:p>
        </p:txBody>
      </p:sp>
      <p:grpSp>
        <p:nvGrpSpPr>
          <p:cNvPr id="7" name="Group 7"/>
          <p:cNvGrpSpPr/>
          <p:nvPr/>
        </p:nvGrpSpPr>
        <p:grpSpPr>
          <a:xfrm>
            <a:off x="10121951" y="3864178"/>
            <a:ext cx="7188098" cy="5567810"/>
            <a:chOff x="0" y="0"/>
            <a:chExt cx="9584131" cy="7423747"/>
          </a:xfrm>
        </p:grpSpPr>
        <p:sp>
          <p:nvSpPr>
            <p:cNvPr id="8" name="Freeform 8"/>
            <p:cNvSpPr/>
            <p:nvPr/>
          </p:nvSpPr>
          <p:spPr>
            <a:xfrm>
              <a:off x="19050" y="19050"/>
              <a:ext cx="9546082" cy="7385558"/>
            </a:xfrm>
            <a:custGeom>
              <a:avLst/>
              <a:gdLst/>
              <a:ahLst/>
              <a:cxnLst/>
              <a:rect l="l" t="t" r="r" b="b"/>
              <a:pathLst>
                <a:path w="9546082" h="7385558">
                  <a:moveTo>
                    <a:pt x="0" y="134874"/>
                  </a:moveTo>
                  <a:cubicBezTo>
                    <a:pt x="0" y="60452"/>
                    <a:pt x="60452" y="0"/>
                    <a:pt x="135128" y="0"/>
                  </a:cubicBezTo>
                  <a:lnTo>
                    <a:pt x="9410954" y="0"/>
                  </a:lnTo>
                  <a:cubicBezTo>
                    <a:pt x="9485503" y="0"/>
                    <a:pt x="9546082" y="60452"/>
                    <a:pt x="9546082" y="134874"/>
                  </a:cubicBezTo>
                  <a:lnTo>
                    <a:pt x="9546082" y="7250684"/>
                  </a:lnTo>
                  <a:cubicBezTo>
                    <a:pt x="9546082" y="7325233"/>
                    <a:pt x="9485630" y="7385558"/>
                    <a:pt x="9410954" y="7385558"/>
                  </a:cubicBezTo>
                  <a:lnTo>
                    <a:pt x="135128" y="7385558"/>
                  </a:lnTo>
                  <a:cubicBezTo>
                    <a:pt x="60579" y="7385558"/>
                    <a:pt x="0" y="7325106"/>
                    <a:pt x="0" y="7250684"/>
                  </a:cubicBezTo>
                  <a:close/>
                </a:path>
              </a:pathLst>
            </a:custGeom>
            <a:solidFill>
              <a:srgbClr val="FFFFFF"/>
            </a:solidFill>
          </p:spPr>
          <p:txBody>
            <a:bodyPr/>
            <a:lstStyle/>
            <a:p>
              <a:endParaRPr lang="it-IT"/>
            </a:p>
          </p:txBody>
        </p:sp>
        <p:sp>
          <p:nvSpPr>
            <p:cNvPr id="9" name="Freeform 9"/>
            <p:cNvSpPr/>
            <p:nvPr/>
          </p:nvSpPr>
          <p:spPr>
            <a:xfrm>
              <a:off x="0" y="0"/>
              <a:ext cx="9584182" cy="7423658"/>
            </a:xfrm>
            <a:custGeom>
              <a:avLst/>
              <a:gdLst/>
              <a:ahLst/>
              <a:cxnLst/>
              <a:rect l="l" t="t" r="r" b="b"/>
              <a:pathLst>
                <a:path w="9584182" h="7423658">
                  <a:moveTo>
                    <a:pt x="0" y="153924"/>
                  </a:moveTo>
                  <a:cubicBezTo>
                    <a:pt x="0" y="68961"/>
                    <a:pt x="69088" y="0"/>
                    <a:pt x="154178" y="0"/>
                  </a:cubicBezTo>
                  <a:lnTo>
                    <a:pt x="9430004" y="0"/>
                  </a:lnTo>
                  <a:lnTo>
                    <a:pt x="9430004" y="19050"/>
                  </a:lnTo>
                  <a:lnTo>
                    <a:pt x="9430004" y="0"/>
                  </a:lnTo>
                  <a:cubicBezTo>
                    <a:pt x="9515094" y="0"/>
                    <a:pt x="9584182" y="68961"/>
                    <a:pt x="9584182" y="153924"/>
                  </a:cubicBezTo>
                  <a:lnTo>
                    <a:pt x="9565132" y="153924"/>
                  </a:lnTo>
                  <a:lnTo>
                    <a:pt x="9584182" y="153924"/>
                  </a:lnTo>
                  <a:lnTo>
                    <a:pt x="9584182" y="7269734"/>
                  </a:lnTo>
                  <a:lnTo>
                    <a:pt x="9565132" y="7269734"/>
                  </a:lnTo>
                  <a:lnTo>
                    <a:pt x="9584182" y="7269734"/>
                  </a:lnTo>
                  <a:cubicBezTo>
                    <a:pt x="9584182" y="7354824"/>
                    <a:pt x="9515094" y="7423658"/>
                    <a:pt x="9430004" y="7423658"/>
                  </a:cubicBezTo>
                  <a:lnTo>
                    <a:pt x="9430004" y="7404608"/>
                  </a:lnTo>
                  <a:lnTo>
                    <a:pt x="9430004" y="7423658"/>
                  </a:lnTo>
                  <a:lnTo>
                    <a:pt x="154178" y="7423658"/>
                  </a:lnTo>
                  <a:lnTo>
                    <a:pt x="154178" y="7404608"/>
                  </a:lnTo>
                  <a:lnTo>
                    <a:pt x="154178" y="7423658"/>
                  </a:lnTo>
                  <a:cubicBezTo>
                    <a:pt x="69088" y="7423785"/>
                    <a:pt x="0" y="7354824"/>
                    <a:pt x="0" y="7269734"/>
                  </a:cubicBezTo>
                  <a:lnTo>
                    <a:pt x="0" y="153924"/>
                  </a:lnTo>
                  <a:lnTo>
                    <a:pt x="19050" y="153924"/>
                  </a:lnTo>
                  <a:lnTo>
                    <a:pt x="0" y="153924"/>
                  </a:lnTo>
                  <a:moveTo>
                    <a:pt x="38100" y="153924"/>
                  </a:moveTo>
                  <a:lnTo>
                    <a:pt x="38100" y="7269734"/>
                  </a:lnTo>
                  <a:lnTo>
                    <a:pt x="19050" y="7269734"/>
                  </a:lnTo>
                  <a:lnTo>
                    <a:pt x="38100" y="7269734"/>
                  </a:lnTo>
                  <a:cubicBezTo>
                    <a:pt x="38100" y="7333742"/>
                    <a:pt x="90043" y="7385558"/>
                    <a:pt x="154178" y="7385558"/>
                  </a:cubicBezTo>
                  <a:lnTo>
                    <a:pt x="9430004" y="7385558"/>
                  </a:lnTo>
                  <a:cubicBezTo>
                    <a:pt x="9494139" y="7385558"/>
                    <a:pt x="9546082" y="7333615"/>
                    <a:pt x="9546082" y="7269734"/>
                  </a:cubicBezTo>
                  <a:lnTo>
                    <a:pt x="9546082" y="153924"/>
                  </a:lnTo>
                  <a:cubicBezTo>
                    <a:pt x="9546082" y="89916"/>
                    <a:pt x="9494139" y="38100"/>
                    <a:pt x="9430004" y="38100"/>
                  </a:cubicBezTo>
                  <a:lnTo>
                    <a:pt x="154178" y="38100"/>
                  </a:lnTo>
                  <a:lnTo>
                    <a:pt x="154178" y="19050"/>
                  </a:lnTo>
                  <a:lnTo>
                    <a:pt x="154178" y="38100"/>
                  </a:lnTo>
                  <a:cubicBezTo>
                    <a:pt x="90043" y="38100"/>
                    <a:pt x="38100" y="90043"/>
                    <a:pt x="38100" y="153924"/>
                  </a:cubicBezTo>
                  <a:close/>
                </a:path>
              </a:pathLst>
            </a:custGeom>
            <a:solidFill>
              <a:srgbClr val="FFE0CC"/>
            </a:solidFill>
          </p:spPr>
          <p:txBody>
            <a:bodyPr/>
            <a:lstStyle/>
            <a:p>
              <a:endParaRPr lang="it-IT"/>
            </a:p>
          </p:txBody>
        </p:sp>
      </p:grpSp>
      <p:grpSp>
        <p:nvGrpSpPr>
          <p:cNvPr id="10" name="Group 10"/>
          <p:cNvGrpSpPr/>
          <p:nvPr/>
        </p:nvGrpSpPr>
        <p:grpSpPr>
          <a:xfrm>
            <a:off x="10164813" y="3907041"/>
            <a:ext cx="7102373" cy="1923898"/>
            <a:chOff x="0" y="0"/>
            <a:chExt cx="9469831" cy="2565197"/>
          </a:xfrm>
        </p:grpSpPr>
        <p:sp>
          <p:nvSpPr>
            <p:cNvPr id="11" name="Freeform 11"/>
            <p:cNvSpPr/>
            <p:nvPr/>
          </p:nvSpPr>
          <p:spPr>
            <a:xfrm>
              <a:off x="0" y="0"/>
              <a:ext cx="9469882" cy="2565273"/>
            </a:xfrm>
            <a:custGeom>
              <a:avLst/>
              <a:gdLst/>
              <a:ahLst/>
              <a:cxnLst/>
              <a:rect l="l" t="t" r="r" b="b"/>
              <a:pathLst>
                <a:path w="9469882" h="2565273">
                  <a:moveTo>
                    <a:pt x="0" y="135001"/>
                  </a:moveTo>
                  <a:cubicBezTo>
                    <a:pt x="0" y="60452"/>
                    <a:pt x="60452" y="0"/>
                    <a:pt x="135001" y="0"/>
                  </a:cubicBezTo>
                  <a:lnTo>
                    <a:pt x="9334881" y="0"/>
                  </a:lnTo>
                  <a:cubicBezTo>
                    <a:pt x="9409430" y="0"/>
                    <a:pt x="9469882" y="60452"/>
                    <a:pt x="9469882" y="135001"/>
                  </a:cubicBezTo>
                  <a:lnTo>
                    <a:pt x="9469882" y="2430272"/>
                  </a:lnTo>
                  <a:cubicBezTo>
                    <a:pt x="9469882" y="2504821"/>
                    <a:pt x="9409430" y="2565273"/>
                    <a:pt x="9334881" y="2565273"/>
                  </a:cubicBezTo>
                  <a:lnTo>
                    <a:pt x="135001" y="2565273"/>
                  </a:lnTo>
                  <a:cubicBezTo>
                    <a:pt x="60452" y="2565146"/>
                    <a:pt x="0" y="2504821"/>
                    <a:pt x="0" y="2430272"/>
                  </a:cubicBezTo>
                  <a:close/>
                </a:path>
              </a:pathLst>
            </a:custGeom>
            <a:solidFill>
              <a:srgbClr val="FFFFFF"/>
            </a:solidFill>
          </p:spPr>
          <p:txBody>
            <a:bodyPr/>
            <a:lstStyle/>
            <a:p>
              <a:endParaRPr lang="it-IT"/>
            </a:p>
          </p:txBody>
        </p:sp>
      </p:grpSp>
      <p:sp>
        <p:nvSpPr>
          <p:cNvPr id="12" name="TextBox 12"/>
          <p:cNvSpPr txBox="1"/>
          <p:nvPr/>
        </p:nvSpPr>
        <p:spPr>
          <a:xfrm>
            <a:off x="10405767" y="4109885"/>
            <a:ext cx="3682155" cy="879475"/>
          </a:xfrm>
          <a:prstGeom prst="rect">
            <a:avLst/>
          </a:prstGeom>
        </p:spPr>
        <p:txBody>
          <a:bodyPr lIns="0" tIns="0" rIns="0" bIns="0" rtlCol="0" anchor="t">
            <a:spAutoFit/>
          </a:bodyPr>
          <a:lstStyle/>
          <a:p>
            <a:pPr algn="l">
              <a:lnSpc>
                <a:spcPts val="3500"/>
              </a:lnSpc>
            </a:pPr>
            <a:r>
              <a:rPr lang="en-US" sz="2687" dirty="0">
                <a:solidFill>
                  <a:srgbClr val="67534F"/>
                </a:solidFill>
                <a:latin typeface="Open Sans"/>
                <a:ea typeface="Open Sans"/>
                <a:cs typeface="Open Sans"/>
                <a:sym typeface="Open Sans"/>
              </a:rPr>
              <a:t>Sphincteroplasty </a:t>
            </a:r>
            <a:r>
              <a:rPr lang="en-US" sz="2687" dirty="0" err="1">
                <a:solidFill>
                  <a:schemeClr val="accent1"/>
                </a:solidFill>
                <a:latin typeface="Open Sans"/>
                <a:ea typeface="Open Sans"/>
                <a:cs typeface="Open Sans"/>
                <a:sym typeface="Open Sans"/>
              </a:rPr>
              <a:t>GoR</a:t>
            </a:r>
            <a:r>
              <a:rPr lang="en-US" sz="2687" dirty="0">
                <a:solidFill>
                  <a:srgbClr val="FAF1DC"/>
                </a:solidFill>
                <a:latin typeface="Open Sans"/>
                <a:ea typeface="Open Sans"/>
                <a:cs typeface="Open Sans"/>
                <a:sym typeface="Open Sans"/>
              </a:rPr>
              <a:t> C</a:t>
            </a:r>
          </a:p>
        </p:txBody>
      </p:sp>
      <p:sp>
        <p:nvSpPr>
          <p:cNvPr id="13" name="TextBox 13"/>
          <p:cNvSpPr txBox="1"/>
          <p:nvPr/>
        </p:nvSpPr>
        <p:spPr>
          <a:xfrm>
            <a:off x="10405767" y="4721123"/>
            <a:ext cx="6620466" cy="868861"/>
          </a:xfrm>
          <a:prstGeom prst="rect">
            <a:avLst/>
          </a:prstGeom>
        </p:spPr>
        <p:txBody>
          <a:bodyPr lIns="0" tIns="0" rIns="0" bIns="0" rtlCol="0" anchor="t">
            <a:spAutoFit/>
          </a:bodyPr>
          <a:lstStyle/>
          <a:p>
            <a:pPr algn="l">
              <a:lnSpc>
                <a:spcPts val="2249"/>
              </a:lnSpc>
            </a:pPr>
            <a:r>
              <a:rPr lang="en-US" sz="1874">
                <a:solidFill>
                  <a:srgbClr val="67534F"/>
                </a:solidFill>
                <a:latin typeface="Montserrat"/>
                <a:ea typeface="Montserrat"/>
                <a:cs typeface="Montserrat"/>
                <a:sym typeface="Montserrat"/>
              </a:rPr>
              <a:t>Overlapping EAS repair for defined defects. Results </a:t>
            </a:r>
            <a:r>
              <a:rPr lang="en-US" sz="1874" b="1">
                <a:solidFill>
                  <a:srgbClr val="67534F"/>
                </a:solidFill>
                <a:latin typeface="Montserrat Bold"/>
                <a:ea typeface="Montserrat Bold"/>
                <a:cs typeface="Montserrat Bold"/>
                <a:sym typeface="Montserrat Bold"/>
              </a:rPr>
              <a:t>deteriorate with time</a:t>
            </a:r>
            <a:r>
              <a:rPr lang="en-US" sz="1874">
                <a:solidFill>
                  <a:srgbClr val="67534F"/>
                </a:solidFill>
                <a:latin typeface="Montserrat"/>
                <a:ea typeface="Montserrat"/>
                <a:cs typeface="Montserrat"/>
                <a:sym typeface="Montserrat"/>
              </a:rPr>
              <a:t>. Redo repair feasible in selected cases.</a:t>
            </a:r>
          </a:p>
        </p:txBody>
      </p:sp>
      <p:grpSp>
        <p:nvGrpSpPr>
          <p:cNvPr id="14" name="Group 14"/>
          <p:cNvGrpSpPr/>
          <p:nvPr/>
        </p:nvGrpSpPr>
        <p:grpSpPr>
          <a:xfrm>
            <a:off x="10164813" y="5830938"/>
            <a:ext cx="7102373" cy="1923898"/>
            <a:chOff x="0" y="0"/>
            <a:chExt cx="9469831" cy="2565197"/>
          </a:xfrm>
        </p:grpSpPr>
        <p:sp>
          <p:nvSpPr>
            <p:cNvPr id="15" name="Freeform 15"/>
            <p:cNvSpPr/>
            <p:nvPr/>
          </p:nvSpPr>
          <p:spPr>
            <a:xfrm>
              <a:off x="0" y="0"/>
              <a:ext cx="9469882" cy="2565146"/>
            </a:xfrm>
            <a:custGeom>
              <a:avLst/>
              <a:gdLst/>
              <a:ahLst/>
              <a:cxnLst/>
              <a:rect l="l" t="t" r="r" b="b"/>
              <a:pathLst>
                <a:path w="9469882" h="2565146">
                  <a:moveTo>
                    <a:pt x="0" y="0"/>
                  </a:moveTo>
                  <a:lnTo>
                    <a:pt x="9469882" y="0"/>
                  </a:lnTo>
                  <a:lnTo>
                    <a:pt x="9469882" y="2565146"/>
                  </a:lnTo>
                  <a:lnTo>
                    <a:pt x="0" y="2565146"/>
                  </a:lnTo>
                  <a:close/>
                </a:path>
              </a:pathLst>
            </a:custGeom>
            <a:solidFill>
              <a:srgbClr val="FFFFFF"/>
            </a:solidFill>
          </p:spPr>
          <p:txBody>
            <a:bodyPr/>
            <a:lstStyle/>
            <a:p>
              <a:endParaRPr lang="it-IT"/>
            </a:p>
          </p:txBody>
        </p:sp>
      </p:grpSp>
      <p:grpSp>
        <p:nvGrpSpPr>
          <p:cNvPr id="16" name="Group 16"/>
          <p:cNvGrpSpPr/>
          <p:nvPr/>
        </p:nvGrpSpPr>
        <p:grpSpPr>
          <a:xfrm>
            <a:off x="10164813" y="5830938"/>
            <a:ext cx="7102373" cy="28575"/>
            <a:chOff x="0" y="0"/>
            <a:chExt cx="9469831" cy="38100"/>
          </a:xfrm>
        </p:grpSpPr>
        <p:sp>
          <p:nvSpPr>
            <p:cNvPr id="17" name="Freeform 17"/>
            <p:cNvSpPr/>
            <p:nvPr/>
          </p:nvSpPr>
          <p:spPr>
            <a:xfrm>
              <a:off x="0" y="0"/>
              <a:ext cx="9469882" cy="38100"/>
            </a:xfrm>
            <a:custGeom>
              <a:avLst/>
              <a:gdLst/>
              <a:ahLst/>
              <a:cxnLst/>
              <a:rect l="l" t="t" r="r" b="b"/>
              <a:pathLst>
                <a:path w="9469882" h="38100">
                  <a:moveTo>
                    <a:pt x="0" y="19050"/>
                  </a:moveTo>
                  <a:cubicBezTo>
                    <a:pt x="0" y="8509"/>
                    <a:pt x="8509" y="0"/>
                    <a:pt x="19050" y="0"/>
                  </a:cubicBezTo>
                  <a:lnTo>
                    <a:pt x="9450832" y="0"/>
                  </a:lnTo>
                  <a:cubicBezTo>
                    <a:pt x="9461373" y="0"/>
                    <a:pt x="9469882" y="8509"/>
                    <a:pt x="9469882" y="19050"/>
                  </a:cubicBezTo>
                  <a:cubicBezTo>
                    <a:pt x="9469882" y="29591"/>
                    <a:pt x="9461373" y="38100"/>
                    <a:pt x="9450832" y="38100"/>
                  </a:cubicBezTo>
                  <a:lnTo>
                    <a:pt x="19050" y="38100"/>
                  </a:lnTo>
                  <a:cubicBezTo>
                    <a:pt x="8509" y="38100"/>
                    <a:pt x="0" y="29591"/>
                    <a:pt x="0" y="19050"/>
                  </a:cubicBezTo>
                  <a:close/>
                </a:path>
              </a:pathLst>
            </a:custGeom>
            <a:solidFill>
              <a:srgbClr val="FFE0CC"/>
            </a:solidFill>
          </p:spPr>
          <p:txBody>
            <a:bodyPr/>
            <a:lstStyle/>
            <a:p>
              <a:endParaRPr lang="it-IT"/>
            </a:p>
          </p:txBody>
        </p:sp>
      </p:grpSp>
      <p:sp>
        <p:nvSpPr>
          <p:cNvPr id="18" name="TextBox 18"/>
          <p:cNvSpPr txBox="1"/>
          <p:nvPr/>
        </p:nvSpPr>
        <p:spPr>
          <a:xfrm>
            <a:off x="10405767" y="6033792"/>
            <a:ext cx="4866827" cy="879475"/>
          </a:xfrm>
          <a:prstGeom prst="rect">
            <a:avLst/>
          </a:prstGeom>
        </p:spPr>
        <p:txBody>
          <a:bodyPr lIns="0" tIns="0" rIns="0" bIns="0" rtlCol="0" anchor="t">
            <a:spAutoFit/>
          </a:bodyPr>
          <a:lstStyle/>
          <a:p>
            <a:pPr algn="l">
              <a:lnSpc>
                <a:spcPts val="3500"/>
              </a:lnSpc>
            </a:pPr>
            <a:r>
              <a:rPr lang="en-US" sz="2687" dirty="0">
                <a:solidFill>
                  <a:srgbClr val="67534F"/>
                </a:solidFill>
                <a:latin typeface="Open Sans"/>
                <a:ea typeface="Open Sans"/>
                <a:cs typeface="Open Sans"/>
                <a:sym typeface="Open Sans"/>
              </a:rPr>
              <a:t>Sacral Neuromodulation </a:t>
            </a:r>
            <a:r>
              <a:rPr lang="en-US" sz="2687" dirty="0" err="1">
                <a:solidFill>
                  <a:schemeClr val="accent1"/>
                </a:solidFill>
                <a:latin typeface="Open Sans"/>
                <a:ea typeface="Open Sans"/>
                <a:cs typeface="Open Sans"/>
                <a:sym typeface="Open Sans"/>
              </a:rPr>
              <a:t>GoR</a:t>
            </a:r>
            <a:r>
              <a:rPr lang="en-US" sz="2687" dirty="0">
                <a:solidFill>
                  <a:srgbClr val="FAF1DC"/>
                </a:solidFill>
                <a:latin typeface="Open Sans"/>
                <a:ea typeface="Open Sans"/>
                <a:cs typeface="Open Sans"/>
                <a:sym typeface="Open Sans"/>
              </a:rPr>
              <a:t> B</a:t>
            </a:r>
          </a:p>
        </p:txBody>
      </p:sp>
      <p:sp>
        <p:nvSpPr>
          <p:cNvPr id="19" name="TextBox 19"/>
          <p:cNvSpPr txBox="1"/>
          <p:nvPr/>
        </p:nvSpPr>
        <p:spPr>
          <a:xfrm>
            <a:off x="10405767" y="6645031"/>
            <a:ext cx="6620466" cy="868861"/>
          </a:xfrm>
          <a:prstGeom prst="rect">
            <a:avLst/>
          </a:prstGeom>
        </p:spPr>
        <p:txBody>
          <a:bodyPr lIns="0" tIns="0" rIns="0" bIns="0" rtlCol="0" anchor="t">
            <a:spAutoFit/>
          </a:bodyPr>
          <a:lstStyle/>
          <a:p>
            <a:pPr algn="l">
              <a:lnSpc>
                <a:spcPts val="2249"/>
              </a:lnSpc>
            </a:pPr>
            <a:r>
              <a:rPr lang="en-US" sz="1874">
                <a:solidFill>
                  <a:srgbClr val="67534F"/>
                </a:solidFill>
                <a:latin typeface="Montserrat"/>
                <a:ea typeface="Montserrat"/>
                <a:cs typeface="Montserrat"/>
                <a:sym typeface="Montserrat"/>
              </a:rPr>
              <a:t>Effective for severe FI unresponsive to conservative Tx. </a:t>
            </a:r>
            <a:r>
              <a:rPr lang="en-US" sz="1874" b="1">
                <a:solidFill>
                  <a:srgbClr val="67534F"/>
                </a:solidFill>
                <a:latin typeface="Montserrat Bold"/>
                <a:ea typeface="Montserrat Bold"/>
                <a:cs typeface="Montserrat Bold"/>
                <a:sym typeface="Montserrat Bold"/>
              </a:rPr>
              <a:t>May be first-line even with sphincter defect.</a:t>
            </a:r>
            <a:r>
              <a:rPr lang="en-US" sz="1874">
                <a:solidFill>
                  <a:srgbClr val="67534F"/>
                </a:solidFill>
                <a:latin typeface="Montserrat"/>
                <a:ea typeface="Montserrat"/>
                <a:cs typeface="Montserrat"/>
                <a:sym typeface="Montserrat"/>
              </a:rPr>
              <a:t> Benefits sustained medium-to-long term.</a:t>
            </a:r>
          </a:p>
        </p:txBody>
      </p:sp>
      <p:grpSp>
        <p:nvGrpSpPr>
          <p:cNvPr id="20" name="Group 20"/>
          <p:cNvGrpSpPr/>
          <p:nvPr/>
        </p:nvGrpSpPr>
        <p:grpSpPr>
          <a:xfrm>
            <a:off x="10164813" y="7754836"/>
            <a:ext cx="7102373" cy="1634280"/>
            <a:chOff x="0" y="0"/>
            <a:chExt cx="9469831" cy="2179041"/>
          </a:xfrm>
        </p:grpSpPr>
        <p:sp>
          <p:nvSpPr>
            <p:cNvPr id="21" name="Freeform 21"/>
            <p:cNvSpPr/>
            <p:nvPr/>
          </p:nvSpPr>
          <p:spPr>
            <a:xfrm>
              <a:off x="0" y="0"/>
              <a:ext cx="9469882" cy="2179066"/>
            </a:xfrm>
            <a:custGeom>
              <a:avLst/>
              <a:gdLst/>
              <a:ahLst/>
              <a:cxnLst/>
              <a:rect l="l" t="t" r="r" b="b"/>
              <a:pathLst>
                <a:path w="9469882" h="2179066">
                  <a:moveTo>
                    <a:pt x="0" y="0"/>
                  </a:moveTo>
                  <a:lnTo>
                    <a:pt x="9469882" y="0"/>
                  </a:lnTo>
                  <a:lnTo>
                    <a:pt x="9469882" y="2179066"/>
                  </a:lnTo>
                  <a:lnTo>
                    <a:pt x="0" y="2179066"/>
                  </a:lnTo>
                  <a:close/>
                </a:path>
              </a:pathLst>
            </a:custGeom>
            <a:solidFill>
              <a:srgbClr val="FFFFFF"/>
            </a:solidFill>
          </p:spPr>
          <p:txBody>
            <a:bodyPr/>
            <a:lstStyle/>
            <a:p>
              <a:endParaRPr lang="it-IT"/>
            </a:p>
          </p:txBody>
        </p:sp>
      </p:grpSp>
      <p:grpSp>
        <p:nvGrpSpPr>
          <p:cNvPr id="22" name="Group 22"/>
          <p:cNvGrpSpPr/>
          <p:nvPr/>
        </p:nvGrpSpPr>
        <p:grpSpPr>
          <a:xfrm>
            <a:off x="10164813" y="7754836"/>
            <a:ext cx="7102373" cy="28575"/>
            <a:chOff x="0" y="0"/>
            <a:chExt cx="9469831" cy="38100"/>
          </a:xfrm>
        </p:grpSpPr>
        <p:sp>
          <p:nvSpPr>
            <p:cNvPr id="23" name="Freeform 23"/>
            <p:cNvSpPr/>
            <p:nvPr/>
          </p:nvSpPr>
          <p:spPr>
            <a:xfrm>
              <a:off x="0" y="0"/>
              <a:ext cx="9469882" cy="38100"/>
            </a:xfrm>
            <a:custGeom>
              <a:avLst/>
              <a:gdLst/>
              <a:ahLst/>
              <a:cxnLst/>
              <a:rect l="l" t="t" r="r" b="b"/>
              <a:pathLst>
                <a:path w="9469882" h="38100">
                  <a:moveTo>
                    <a:pt x="0" y="19050"/>
                  </a:moveTo>
                  <a:cubicBezTo>
                    <a:pt x="0" y="8509"/>
                    <a:pt x="8509" y="0"/>
                    <a:pt x="19050" y="0"/>
                  </a:cubicBezTo>
                  <a:lnTo>
                    <a:pt x="9450832" y="0"/>
                  </a:lnTo>
                  <a:cubicBezTo>
                    <a:pt x="9461373" y="0"/>
                    <a:pt x="9469882" y="8509"/>
                    <a:pt x="9469882" y="19050"/>
                  </a:cubicBezTo>
                  <a:cubicBezTo>
                    <a:pt x="9469882" y="29591"/>
                    <a:pt x="9461373" y="38100"/>
                    <a:pt x="9450832" y="38100"/>
                  </a:cubicBezTo>
                  <a:lnTo>
                    <a:pt x="19050" y="38100"/>
                  </a:lnTo>
                  <a:cubicBezTo>
                    <a:pt x="8509" y="38100"/>
                    <a:pt x="0" y="29591"/>
                    <a:pt x="0" y="19050"/>
                  </a:cubicBezTo>
                  <a:close/>
                </a:path>
              </a:pathLst>
            </a:custGeom>
            <a:solidFill>
              <a:srgbClr val="FFE0CC"/>
            </a:solidFill>
          </p:spPr>
          <p:txBody>
            <a:bodyPr/>
            <a:lstStyle/>
            <a:p>
              <a:endParaRPr lang="it-IT"/>
            </a:p>
          </p:txBody>
        </p:sp>
      </p:grpSp>
      <p:sp>
        <p:nvSpPr>
          <p:cNvPr id="24" name="TextBox 24"/>
          <p:cNvSpPr txBox="1"/>
          <p:nvPr/>
        </p:nvSpPr>
        <p:spPr>
          <a:xfrm>
            <a:off x="10405767" y="7957690"/>
            <a:ext cx="4630788" cy="879475"/>
          </a:xfrm>
          <a:prstGeom prst="rect">
            <a:avLst/>
          </a:prstGeom>
        </p:spPr>
        <p:txBody>
          <a:bodyPr lIns="0" tIns="0" rIns="0" bIns="0" rtlCol="0" anchor="t">
            <a:spAutoFit/>
          </a:bodyPr>
          <a:lstStyle/>
          <a:p>
            <a:pPr algn="l">
              <a:lnSpc>
                <a:spcPts val="3500"/>
              </a:lnSpc>
            </a:pPr>
            <a:r>
              <a:rPr lang="en-US" sz="2687" dirty="0">
                <a:solidFill>
                  <a:srgbClr val="67534F"/>
                </a:solidFill>
                <a:latin typeface="Open Sans"/>
                <a:ea typeface="Open Sans"/>
                <a:cs typeface="Open Sans"/>
                <a:sym typeface="Open Sans"/>
              </a:rPr>
              <a:t>Injectable Biomaterials </a:t>
            </a:r>
            <a:r>
              <a:rPr lang="en-US" sz="2687" dirty="0" err="1">
                <a:solidFill>
                  <a:schemeClr val="accent1"/>
                </a:solidFill>
                <a:latin typeface="Open Sans"/>
                <a:ea typeface="Open Sans"/>
                <a:cs typeface="Open Sans"/>
                <a:sym typeface="Open Sans"/>
              </a:rPr>
              <a:t>GoR</a:t>
            </a:r>
            <a:r>
              <a:rPr lang="en-US" sz="2687" dirty="0">
                <a:solidFill>
                  <a:srgbClr val="FAF1DC"/>
                </a:solidFill>
                <a:latin typeface="Open Sans"/>
                <a:ea typeface="Open Sans"/>
                <a:cs typeface="Open Sans"/>
                <a:sym typeface="Open Sans"/>
              </a:rPr>
              <a:t> C</a:t>
            </a:r>
          </a:p>
        </p:txBody>
      </p:sp>
      <p:sp>
        <p:nvSpPr>
          <p:cNvPr id="25" name="TextBox 25"/>
          <p:cNvSpPr txBox="1"/>
          <p:nvPr/>
        </p:nvSpPr>
        <p:spPr>
          <a:xfrm>
            <a:off x="10405767" y="8568928"/>
            <a:ext cx="6620466" cy="579234"/>
          </a:xfrm>
          <a:prstGeom prst="rect">
            <a:avLst/>
          </a:prstGeom>
        </p:spPr>
        <p:txBody>
          <a:bodyPr lIns="0" tIns="0" rIns="0" bIns="0" rtlCol="0" anchor="t">
            <a:spAutoFit/>
          </a:bodyPr>
          <a:lstStyle/>
          <a:p>
            <a:pPr algn="l">
              <a:lnSpc>
                <a:spcPts val="2249"/>
              </a:lnSpc>
            </a:pPr>
            <a:r>
              <a:rPr lang="en-US" sz="1874">
                <a:solidFill>
                  <a:srgbClr val="67534F"/>
                </a:solidFill>
                <a:latin typeface="Montserrat"/>
                <a:ea typeface="Montserrat"/>
                <a:cs typeface="Montserrat"/>
                <a:sym typeface="Montserrat"/>
              </a:rPr>
              <a:t>Role </a:t>
            </a:r>
            <a:r>
              <a:rPr lang="en-US" sz="1874" b="1">
                <a:solidFill>
                  <a:srgbClr val="67534F"/>
                </a:solidFill>
                <a:latin typeface="Montserrat Bold"/>
                <a:ea typeface="Montserrat Bold"/>
                <a:cs typeface="Montserrat Bold"/>
                <a:sym typeface="Montserrat Bold"/>
              </a:rPr>
              <a:t>not established.</a:t>
            </a:r>
            <a:r>
              <a:rPr lang="en-US" sz="1874">
                <a:solidFill>
                  <a:srgbClr val="67534F"/>
                </a:solidFill>
                <a:latin typeface="Montserrat"/>
                <a:ea typeface="Montserrat"/>
                <a:cs typeface="Montserrat"/>
                <a:sym typeface="Montserrat"/>
              </a:rPr>
              <a:t> Optimal agent and injection site uncertain. </a:t>
            </a:r>
            <a:r>
              <a:rPr lang="en-US" sz="1874" b="1">
                <a:solidFill>
                  <a:srgbClr val="67534F"/>
                </a:solidFill>
                <a:latin typeface="Montserrat Bold"/>
                <a:ea typeface="Montserrat Bold"/>
                <a:cs typeface="Montserrat Bold"/>
                <a:sym typeface="Montserrat Bold"/>
              </a:rPr>
              <a:t>Use not recommended.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21361" y="769221"/>
            <a:ext cx="17754600" cy="911724"/>
          </a:xfrm>
          <a:prstGeom prst="rect">
            <a:avLst/>
          </a:prstGeom>
        </p:spPr>
        <p:txBody>
          <a:bodyPr wrap="square" lIns="0" tIns="0" rIns="0" bIns="0" rtlCol="0" anchor="t">
            <a:spAutoFit/>
          </a:bodyPr>
          <a:lstStyle/>
          <a:p>
            <a:pPr algn="l">
              <a:lnSpc>
                <a:spcPts val="7499"/>
              </a:lnSpc>
            </a:pPr>
            <a:r>
              <a:rPr lang="en-US" sz="5749" dirty="0">
                <a:solidFill>
                  <a:srgbClr val="000000"/>
                </a:solidFill>
                <a:latin typeface="Open Sans"/>
                <a:ea typeface="Open Sans"/>
                <a:cs typeface="Open Sans"/>
                <a:sym typeface="Open Sans"/>
              </a:rPr>
              <a:t>Long-Term Outcomes: The Evidence Base</a:t>
            </a:r>
          </a:p>
        </p:txBody>
      </p:sp>
      <p:sp>
        <p:nvSpPr>
          <p:cNvPr id="3" name="TextBox 3"/>
          <p:cNvSpPr txBox="1"/>
          <p:nvPr/>
        </p:nvSpPr>
        <p:spPr>
          <a:xfrm>
            <a:off x="4167486" y="2599134"/>
            <a:ext cx="1657648" cy="882650"/>
          </a:xfrm>
          <a:prstGeom prst="rect">
            <a:avLst/>
          </a:prstGeom>
        </p:spPr>
        <p:txBody>
          <a:bodyPr lIns="0" tIns="0" rIns="0" bIns="0" rtlCol="0" anchor="t">
            <a:spAutoFit/>
          </a:bodyPr>
          <a:lstStyle/>
          <a:p>
            <a:pPr algn="ctr">
              <a:lnSpc>
                <a:spcPts val="6625"/>
              </a:lnSpc>
            </a:pPr>
            <a:r>
              <a:rPr lang="en-US" sz="6625">
                <a:solidFill>
                  <a:srgbClr val="67534F"/>
                </a:solidFill>
                <a:latin typeface="Open Sans"/>
                <a:ea typeface="Open Sans"/>
                <a:cs typeface="Open Sans"/>
                <a:sym typeface="Open Sans"/>
              </a:rPr>
              <a:t>89%</a:t>
            </a:r>
          </a:p>
        </p:txBody>
      </p:sp>
      <p:sp>
        <p:nvSpPr>
          <p:cNvPr id="4" name="TextBox 4"/>
          <p:cNvSpPr txBox="1"/>
          <p:nvPr/>
        </p:nvSpPr>
        <p:spPr>
          <a:xfrm>
            <a:off x="3118094" y="3588544"/>
            <a:ext cx="3756422" cy="457200"/>
          </a:xfrm>
          <a:prstGeom prst="rect">
            <a:avLst/>
          </a:prstGeom>
        </p:spPr>
        <p:txBody>
          <a:bodyPr lIns="0" tIns="0" rIns="0" bIns="0" rtlCol="0" anchor="t">
            <a:spAutoFit/>
          </a:bodyPr>
          <a:lstStyle/>
          <a:p>
            <a:pPr algn="ctr">
              <a:lnSpc>
                <a:spcPts val="3749"/>
              </a:lnSpc>
            </a:pPr>
            <a:r>
              <a:rPr lang="en-US" sz="2874">
                <a:solidFill>
                  <a:srgbClr val="67534F"/>
                </a:solidFill>
                <a:latin typeface="Open Sans"/>
                <a:ea typeface="Open Sans"/>
                <a:cs typeface="Open Sans"/>
                <a:sym typeface="Open Sans"/>
              </a:rPr>
              <a:t>≥50% FI Improvement</a:t>
            </a:r>
          </a:p>
        </p:txBody>
      </p:sp>
      <p:sp>
        <p:nvSpPr>
          <p:cNvPr id="5" name="TextBox 5"/>
          <p:cNvSpPr txBox="1"/>
          <p:nvPr/>
        </p:nvSpPr>
        <p:spPr>
          <a:xfrm>
            <a:off x="992238" y="4231634"/>
            <a:ext cx="8008296" cy="630441"/>
          </a:xfrm>
          <a:prstGeom prst="rect">
            <a:avLst/>
          </a:prstGeom>
        </p:spPr>
        <p:txBody>
          <a:bodyPr lIns="0" tIns="0" rIns="0" bIns="0" rtlCol="0" anchor="t">
            <a:spAutoFit/>
          </a:bodyPr>
          <a:lstStyle/>
          <a:p>
            <a:pPr algn="ctr">
              <a:lnSpc>
                <a:spcPts val="2437"/>
              </a:lnSpc>
            </a:pPr>
            <a:r>
              <a:rPr lang="en-US" sz="2000">
                <a:solidFill>
                  <a:srgbClr val="67534F"/>
                </a:solidFill>
                <a:latin typeface="Montserrat"/>
                <a:ea typeface="Montserrat"/>
                <a:cs typeface="Montserrat"/>
                <a:sym typeface="Montserrat"/>
              </a:rPr>
              <a:t>At 5 years; FI episodes fell from 9.1/week to 1.7/week </a:t>
            </a:r>
            <a:r>
              <a:rPr lang="en-US" sz="2000" i="1">
                <a:solidFill>
                  <a:srgbClr val="67534F"/>
                </a:solidFill>
                <a:latin typeface="Montserrat Italics"/>
                <a:ea typeface="Montserrat Italics"/>
                <a:cs typeface="Montserrat Italics"/>
                <a:sym typeface="Montserrat Italics"/>
              </a:rPr>
              <a:t>(Hull et al. DCR 2013)</a:t>
            </a:r>
          </a:p>
        </p:txBody>
      </p:sp>
      <p:sp>
        <p:nvSpPr>
          <p:cNvPr id="6" name="TextBox 6"/>
          <p:cNvSpPr txBox="1"/>
          <p:nvPr/>
        </p:nvSpPr>
        <p:spPr>
          <a:xfrm>
            <a:off x="12462723" y="2599134"/>
            <a:ext cx="1657648" cy="882650"/>
          </a:xfrm>
          <a:prstGeom prst="rect">
            <a:avLst/>
          </a:prstGeom>
        </p:spPr>
        <p:txBody>
          <a:bodyPr lIns="0" tIns="0" rIns="0" bIns="0" rtlCol="0" anchor="t">
            <a:spAutoFit/>
          </a:bodyPr>
          <a:lstStyle/>
          <a:p>
            <a:pPr algn="ctr">
              <a:lnSpc>
                <a:spcPts val="6625"/>
              </a:lnSpc>
            </a:pPr>
            <a:r>
              <a:rPr lang="en-US" sz="6625">
                <a:solidFill>
                  <a:srgbClr val="67534F"/>
                </a:solidFill>
                <a:latin typeface="Open Sans"/>
                <a:ea typeface="Open Sans"/>
                <a:cs typeface="Open Sans"/>
                <a:sym typeface="Open Sans"/>
              </a:rPr>
              <a:t>36%</a:t>
            </a:r>
          </a:p>
        </p:txBody>
      </p:sp>
      <p:sp>
        <p:nvSpPr>
          <p:cNvPr id="7" name="TextBox 7"/>
          <p:cNvSpPr txBox="1"/>
          <p:nvPr/>
        </p:nvSpPr>
        <p:spPr>
          <a:xfrm>
            <a:off x="11457537" y="3588544"/>
            <a:ext cx="3668163" cy="457200"/>
          </a:xfrm>
          <a:prstGeom prst="rect">
            <a:avLst/>
          </a:prstGeom>
        </p:spPr>
        <p:txBody>
          <a:bodyPr lIns="0" tIns="0" rIns="0" bIns="0" rtlCol="0" anchor="t">
            <a:spAutoFit/>
          </a:bodyPr>
          <a:lstStyle/>
          <a:p>
            <a:pPr algn="ctr">
              <a:lnSpc>
                <a:spcPts val="3749"/>
              </a:lnSpc>
            </a:pPr>
            <a:r>
              <a:rPr lang="en-US" sz="2874">
                <a:solidFill>
                  <a:srgbClr val="67534F"/>
                </a:solidFill>
                <a:latin typeface="Open Sans"/>
                <a:ea typeface="Open Sans"/>
                <a:cs typeface="Open Sans"/>
                <a:sym typeface="Open Sans"/>
              </a:rPr>
              <a:t>Complete Continence</a:t>
            </a:r>
          </a:p>
        </p:txBody>
      </p:sp>
      <p:sp>
        <p:nvSpPr>
          <p:cNvPr id="8" name="TextBox 8"/>
          <p:cNvSpPr txBox="1"/>
          <p:nvPr/>
        </p:nvSpPr>
        <p:spPr>
          <a:xfrm>
            <a:off x="9287466" y="4231634"/>
            <a:ext cx="8008296" cy="630441"/>
          </a:xfrm>
          <a:prstGeom prst="rect">
            <a:avLst/>
          </a:prstGeom>
        </p:spPr>
        <p:txBody>
          <a:bodyPr lIns="0" tIns="0" rIns="0" bIns="0" rtlCol="0" anchor="t">
            <a:spAutoFit/>
          </a:bodyPr>
          <a:lstStyle/>
          <a:p>
            <a:pPr algn="ctr">
              <a:lnSpc>
                <a:spcPts val="2437"/>
              </a:lnSpc>
            </a:pPr>
            <a:r>
              <a:rPr lang="en-US" sz="2000">
                <a:solidFill>
                  <a:srgbClr val="67534F"/>
                </a:solidFill>
                <a:latin typeface="Montserrat"/>
                <a:ea typeface="Montserrat"/>
                <a:cs typeface="Montserrat"/>
                <a:sym typeface="Montserrat"/>
              </a:rPr>
              <a:t>Achieved at 5-year follow-up in the same prospective multicenter cohort</a:t>
            </a:r>
          </a:p>
        </p:txBody>
      </p:sp>
      <p:sp>
        <p:nvSpPr>
          <p:cNvPr id="9" name="TextBox 9"/>
          <p:cNvSpPr txBox="1"/>
          <p:nvPr/>
        </p:nvSpPr>
        <p:spPr>
          <a:xfrm>
            <a:off x="3029022" y="5786729"/>
            <a:ext cx="3845494" cy="882650"/>
          </a:xfrm>
          <a:prstGeom prst="rect">
            <a:avLst/>
          </a:prstGeom>
        </p:spPr>
        <p:txBody>
          <a:bodyPr wrap="square" lIns="0" tIns="0" rIns="0" bIns="0" rtlCol="0" anchor="t">
            <a:spAutoFit/>
          </a:bodyPr>
          <a:lstStyle/>
          <a:p>
            <a:pPr algn="ctr">
              <a:lnSpc>
                <a:spcPts val="6625"/>
              </a:lnSpc>
            </a:pPr>
            <a:r>
              <a:rPr lang="en-US" sz="6625" dirty="0">
                <a:solidFill>
                  <a:srgbClr val="67534F"/>
                </a:solidFill>
                <a:latin typeface="Open Sans"/>
                <a:ea typeface="Open Sans"/>
                <a:cs typeface="Open Sans"/>
                <a:sym typeface="Open Sans"/>
              </a:rPr>
              <a:t>&gt;70%</a:t>
            </a:r>
          </a:p>
        </p:txBody>
      </p:sp>
      <p:sp>
        <p:nvSpPr>
          <p:cNvPr id="10" name="TextBox 10"/>
          <p:cNvSpPr txBox="1"/>
          <p:nvPr/>
        </p:nvSpPr>
        <p:spPr>
          <a:xfrm>
            <a:off x="992157" y="6798561"/>
            <a:ext cx="8008296" cy="451021"/>
          </a:xfrm>
          <a:prstGeom prst="rect">
            <a:avLst/>
          </a:prstGeom>
        </p:spPr>
        <p:txBody>
          <a:bodyPr wrap="square" lIns="0" tIns="0" rIns="0" bIns="0" rtlCol="0" anchor="t">
            <a:spAutoFit/>
          </a:bodyPr>
          <a:lstStyle/>
          <a:p>
            <a:pPr algn="ctr">
              <a:lnSpc>
                <a:spcPts val="3749"/>
              </a:lnSpc>
            </a:pPr>
            <a:r>
              <a:rPr lang="en-US" sz="2874" dirty="0">
                <a:solidFill>
                  <a:srgbClr val="67534F"/>
                </a:solidFill>
                <a:latin typeface="Open Sans"/>
                <a:ea typeface="Open Sans"/>
                <a:cs typeface="Open Sans"/>
                <a:sym typeface="Open Sans"/>
              </a:rPr>
              <a:t>Device Retention at 5 yrs</a:t>
            </a:r>
          </a:p>
        </p:txBody>
      </p:sp>
      <p:sp>
        <p:nvSpPr>
          <p:cNvPr id="11" name="TextBox 11"/>
          <p:cNvSpPr txBox="1"/>
          <p:nvPr/>
        </p:nvSpPr>
        <p:spPr>
          <a:xfrm>
            <a:off x="992238" y="7205215"/>
            <a:ext cx="8008296" cy="630441"/>
          </a:xfrm>
          <a:prstGeom prst="rect">
            <a:avLst/>
          </a:prstGeom>
        </p:spPr>
        <p:txBody>
          <a:bodyPr lIns="0" tIns="0" rIns="0" bIns="0" rtlCol="0" anchor="t">
            <a:spAutoFit/>
          </a:bodyPr>
          <a:lstStyle/>
          <a:p>
            <a:pPr algn="ctr">
              <a:lnSpc>
                <a:spcPts val="2437"/>
              </a:lnSpc>
            </a:pPr>
            <a:r>
              <a:rPr lang="en-US" sz="2000">
                <a:solidFill>
                  <a:srgbClr val="67534F"/>
                </a:solidFill>
                <a:latin typeface="Montserrat"/>
                <a:ea typeface="Montserrat"/>
                <a:cs typeface="Montserrat"/>
                <a:sym typeface="Montserrat"/>
              </a:rPr>
              <a:t>Clear shift toward SNM as primary intervention: 95.3% sphincteroplasty in 2000 vs. 82.6% SNM in 2013</a:t>
            </a:r>
          </a:p>
        </p:txBody>
      </p:sp>
      <p:sp>
        <p:nvSpPr>
          <p:cNvPr id="12" name="TextBox 12"/>
          <p:cNvSpPr txBox="1"/>
          <p:nvPr/>
        </p:nvSpPr>
        <p:spPr>
          <a:xfrm>
            <a:off x="12007532" y="5572716"/>
            <a:ext cx="3668163" cy="882650"/>
          </a:xfrm>
          <a:prstGeom prst="rect">
            <a:avLst/>
          </a:prstGeom>
        </p:spPr>
        <p:txBody>
          <a:bodyPr wrap="square" lIns="0" tIns="0" rIns="0" bIns="0" rtlCol="0" anchor="t">
            <a:spAutoFit/>
          </a:bodyPr>
          <a:lstStyle/>
          <a:p>
            <a:pPr algn="ctr">
              <a:lnSpc>
                <a:spcPts val="6625"/>
              </a:lnSpc>
            </a:pPr>
            <a:r>
              <a:rPr lang="en-US" sz="6625" dirty="0">
                <a:solidFill>
                  <a:srgbClr val="67534F"/>
                </a:solidFill>
                <a:latin typeface="Open Sans"/>
                <a:ea typeface="Open Sans"/>
                <a:cs typeface="Open Sans"/>
                <a:sym typeface="Open Sans"/>
              </a:rPr>
              <a:t>7.1 yrs</a:t>
            </a:r>
          </a:p>
        </p:txBody>
      </p:sp>
      <p:sp>
        <p:nvSpPr>
          <p:cNvPr id="13" name="TextBox 13"/>
          <p:cNvSpPr txBox="1"/>
          <p:nvPr/>
        </p:nvSpPr>
        <p:spPr>
          <a:xfrm>
            <a:off x="11734800" y="6566871"/>
            <a:ext cx="3668163" cy="457200"/>
          </a:xfrm>
          <a:prstGeom prst="rect">
            <a:avLst/>
          </a:prstGeom>
        </p:spPr>
        <p:txBody>
          <a:bodyPr lIns="0" tIns="0" rIns="0" bIns="0" rtlCol="0" anchor="t">
            <a:spAutoFit/>
          </a:bodyPr>
          <a:lstStyle/>
          <a:p>
            <a:pPr algn="ctr">
              <a:lnSpc>
                <a:spcPts val="3749"/>
              </a:lnSpc>
            </a:pPr>
            <a:r>
              <a:rPr lang="en-US" sz="2874" dirty="0">
                <a:solidFill>
                  <a:srgbClr val="67534F"/>
                </a:solidFill>
                <a:latin typeface="Open Sans"/>
                <a:ea typeface="Open Sans"/>
                <a:cs typeface="Open Sans"/>
                <a:sym typeface="Open Sans"/>
              </a:rPr>
              <a:t>Mean Follow-Up</a:t>
            </a:r>
          </a:p>
        </p:txBody>
      </p:sp>
      <p:sp>
        <p:nvSpPr>
          <p:cNvPr id="14" name="TextBox 14"/>
          <p:cNvSpPr txBox="1"/>
          <p:nvPr/>
        </p:nvSpPr>
        <p:spPr>
          <a:xfrm>
            <a:off x="9287466" y="7205215"/>
            <a:ext cx="8008296" cy="630441"/>
          </a:xfrm>
          <a:prstGeom prst="rect">
            <a:avLst/>
          </a:prstGeom>
        </p:spPr>
        <p:txBody>
          <a:bodyPr lIns="0" tIns="0" rIns="0" bIns="0" rtlCol="0" anchor="t">
            <a:spAutoFit/>
          </a:bodyPr>
          <a:lstStyle/>
          <a:p>
            <a:pPr algn="ctr">
              <a:lnSpc>
                <a:spcPts val="2437"/>
              </a:lnSpc>
            </a:pPr>
            <a:r>
              <a:rPr lang="en-US" sz="2000" dirty="0">
                <a:solidFill>
                  <a:srgbClr val="67534F"/>
                </a:solidFill>
                <a:latin typeface="Montserrat"/>
                <a:ea typeface="Montserrat"/>
                <a:cs typeface="Montserrat"/>
                <a:sym typeface="Montserrat"/>
              </a:rPr>
              <a:t>FIQL of SNM patients comparable to the general population at long-term follow-up </a:t>
            </a:r>
            <a:r>
              <a:rPr lang="en-US" sz="2000" i="1" dirty="0">
                <a:solidFill>
                  <a:srgbClr val="67534F"/>
                </a:solidFill>
                <a:latin typeface="Montserrat Italics"/>
                <a:ea typeface="Montserrat Italics"/>
                <a:cs typeface="Montserrat Italics"/>
                <a:sym typeface="Montserrat Italics"/>
              </a:rPr>
              <a:t>(Janssen et al. Surgery 2017)</a:t>
            </a:r>
          </a:p>
        </p:txBody>
      </p:sp>
      <p:grpSp>
        <p:nvGrpSpPr>
          <p:cNvPr id="15" name="Group 15"/>
          <p:cNvGrpSpPr/>
          <p:nvPr/>
        </p:nvGrpSpPr>
        <p:grpSpPr>
          <a:xfrm>
            <a:off x="992238" y="8094021"/>
            <a:ext cx="16303523" cy="1257891"/>
            <a:chOff x="0" y="0"/>
            <a:chExt cx="21738031" cy="1677187"/>
          </a:xfrm>
          <a:solidFill>
            <a:schemeClr val="accent1">
              <a:lumMod val="20000"/>
              <a:lumOff val="80000"/>
            </a:schemeClr>
          </a:solidFill>
        </p:grpSpPr>
        <p:sp>
          <p:nvSpPr>
            <p:cNvPr id="16" name="Freeform 16"/>
            <p:cNvSpPr/>
            <p:nvPr/>
          </p:nvSpPr>
          <p:spPr>
            <a:xfrm>
              <a:off x="0" y="0"/>
              <a:ext cx="21737955" cy="1677162"/>
            </a:xfrm>
            <a:custGeom>
              <a:avLst/>
              <a:gdLst/>
              <a:ahLst/>
              <a:cxnLst/>
              <a:rect l="l" t="t" r="r" b="b"/>
              <a:pathLst>
                <a:path w="21737955" h="1677162">
                  <a:moveTo>
                    <a:pt x="0" y="142875"/>
                  </a:moveTo>
                  <a:cubicBezTo>
                    <a:pt x="0" y="64008"/>
                    <a:pt x="64008" y="0"/>
                    <a:pt x="142875" y="0"/>
                  </a:cubicBezTo>
                  <a:lnTo>
                    <a:pt x="21595080" y="0"/>
                  </a:lnTo>
                  <a:cubicBezTo>
                    <a:pt x="21673947" y="0"/>
                    <a:pt x="21737955" y="64008"/>
                    <a:pt x="21737955" y="142875"/>
                  </a:cubicBezTo>
                  <a:lnTo>
                    <a:pt x="21737955" y="1534287"/>
                  </a:lnTo>
                  <a:cubicBezTo>
                    <a:pt x="21737955" y="1613154"/>
                    <a:pt x="21673947" y="1677162"/>
                    <a:pt x="21595080" y="1677162"/>
                  </a:cubicBezTo>
                  <a:lnTo>
                    <a:pt x="142875" y="1677162"/>
                  </a:lnTo>
                  <a:cubicBezTo>
                    <a:pt x="64008" y="1677162"/>
                    <a:pt x="0" y="1613154"/>
                    <a:pt x="0" y="1534287"/>
                  </a:cubicBezTo>
                  <a:close/>
                </a:path>
              </a:pathLst>
            </a:custGeom>
            <a:grpFill/>
          </p:spPr>
          <p:txBody>
            <a:bodyPr/>
            <a:lstStyle/>
            <a:p>
              <a:endParaRPr lang="it-IT"/>
            </a:p>
          </p:txBody>
        </p:sp>
      </p:grpSp>
      <p:grpSp>
        <p:nvGrpSpPr>
          <p:cNvPr id="17" name="Group 17"/>
          <p:cNvGrpSpPr/>
          <p:nvPr/>
        </p:nvGrpSpPr>
        <p:grpSpPr>
          <a:xfrm>
            <a:off x="1247327" y="8437216"/>
            <a:ext cx="318935" cy="255089"/>
            <a:chOff x="0" y="0"/>
            <a:chExt cx="425247" cy="340119"/>
          </a:xfrm>
        </p:grpSpPr>
        <p:sp>
          <p:nvSpPr>
            <p:cNvPr id="18" name="Freeform 18" descr="preencoded.png"/>
            <p:cNvSpPr/>
            <p:nvPr/>
          </p:nvSpPr>
          <p:spPr>
            <a:xfrm>
              <a:off x="0" y="0"/>
              <a:ext cx="425196" cy="340106"/>
            </a:xfrm>
            <a:custGeom>
              <a:avLst/>
              <a:gdLst/>
              <a:ahLst/>
              <a:cxnLst/>
              <a:rect l="l" t="t" r="r" b="b"/>
              <a:pathLst>
                <a:path w="425196" h="340106">
                  <a:moveTo>
                    <a:pt x="0" y="0"/>
                  </a:moveTo>
                  <a:lnTo>
                    <a:pt x="425196" y="0"/>
                  </a:lnTo>
                  <a:lnTo>
                    <a:pt x="425196" y="340106"/>
                  </a:lnTo>
                  <a:lnTo>
                    <a:pt x="0" y="340106"/>
                  </a:lnTo>
                  <a:lnTo>
                    <a:pt x="0" y="0"/>
                  </a:lnTo>
                  <a:close/>
                </a:path>
              </a:pathLst>
            </a:custGeom>
            <a:blipFill>
              <a:blip r:embed="rId3"/>
              <a:stretch>
                <a:fillRect t="-1150" r="-11" b="-1150"/>
              </a:stretch>
            </a:blipFill>
          </p:spPr>
          <p:txBody>
            <a:bodyPr/>
            <a:lstStyle/>
            <a:p>
              <a:endParaRPr lang="it-IT"/>
            </a:p>
          </p:txBody>
        </p:sp>
      </p:grpSp>
      <p:sp>
        <p:nvSpPr>
          <p:cNvPr id="19" name="TextBox 19"/>
          <p:cNvSpPr txBox="1"/>
          <p:nvPr/>
        </p:nvSpPr>
        <p:spPr>
          <a:xfrm>
            <a:off x="1821361" y="8387353"/>
            <a:ext cx="15219312" cy="630441"/>
          </a:xfrm>
          <a:prstGeom prst="rect">
            <a:avLst/>
          </a:prstGeom>
        </p:spPr>
        <p:txBody>
          <a:bodyPr lIns="0" tIns="0" rIns="0" bIns="0" rtlCol="0" anchor="t">
            <a:spAutoFit/>
          </a:bodyPr>
          <a:lstStyle/>
          <a:p>
            <a:pPr algn="l">
              <a:lnSpc>
                <a:spcPts val="2437"/>
              </a:lnSpc>
            </a:pPr>
            <a:r>
              <a:rPr lang="en-US" sz="2000">
                <a:solidFill>
                  <a:srgbClr val="000000"/>
                </a:solidFill>
                <a:latin typeface="Montserrat"/>
                <a:ea typeface="Montserrat"/>
                <a:cs typeface="Montserrat"/>
                <a:sym typeface="Montserrat"/>
              </a:rPr>
              <a:t>SNM was superior to Permacol (injectable bulking) for nearly all outcome measures in women with FI following OASIS — </a:t>
            </a:r>
            <a:r>
              <a:rPr lang="en-US" sz="2000" b="1">
                <a:solidFill>
                  <a:srgbClr val="000000"/>
                </a:solidFill>
                <a:latin typeface="Montserrat Bold"/>
                <a:ea typeface="Montserrat Bold"/>
                <a:cs typeface="Montserrat Bold"/>
                <a:sym typeface="Montserrat Bold"/>
              </a:rPr>
              <a:t>Permacol has no place in the treatment algorithm.</a:t>
            </a:r>
            <a:r>
              <a:rPr lang="en-US" sz="2000">
                <a:solidFill>
                  <a:srgbClr val="000000"/>
                </a:solidFill>
                <a:latin typeface="Montserrat"/>
                <a:ea typeface="Montserrat"/>
                <a:cs typeface="Montserrat"/>
                <a:sym typeface="Montserrat"/>
              </a:rPr>
              <a:t> </a:t>
            </a:r>
            <a:r>
              <a:rPr lang="en-US" sz="2000" i="1">
                <a:solidFill>
                  <a:srgbClr val="000000"/>
                </a:solidFill>
                <a:latin typeface="Montserrat Italics"/>
                <a:ea typeface="Montserrat Italics"/>
                <a:cs typeface="Montserrat Italics"/>
                <a:sym typeface="Montserrat Italics"/>
              </a:rPr>
              <a:t>(Rydningen et al. Colorectal Dis. 2017)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2481</Words>
  <Application>Microsoft Office PowerPoint</Application>
  <PresentationFormat>Personalizzato</PresentationFormat>
  <Paragraphs>226</Paragraphs>
  <Slides>21</Slides>
  <Notes>9</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21</vt:i4>
      </vt:variant>
    </vt:vector>
  </HeadingPairs>
  <TitlesOfParts>
    <vt:vector size="37" baseType="lpstr">
      <vt:lpstr>Open Sans</vt:lpstr>
      <vt:lpstr>Arial</vt:lpstr>
      <vt:lpstr>Open Sans Light</vt:lpstr>
      <vt:lpstr>Montserrat Italics</vt:lpstr>
      <vt:lpstr>Abadi</vt:lpstr>
      <vt:lpstr>Calibri (MS)</vt:lpstr>
      <vt:lpstr>Calibri</vt:lpstr>
      <vt:lpstr>Montserrat Bold</vt:lpstr>
      <vt:lpstr>Montserrat</vt:lpstr>
      <vt:lpstr>Avenir</vt:lpstr>
      <vt:lpstr>Calibri (MS) Bold</vt:lpstr>
      <vt:lpstr>Roboto</vt:lpstr>
      <vt:lpstr>Montserrat Bold Italics</vt:lpstr>
      <vt:lpstr>Calibri Light</vt:lpstr>
      <vt:lpstr>Open Sans Bold</vt:lpstr>
      <vt:lpstr>Office Theme</vt:lpstr>
      <vt:lpstr>Neuromodulation in pelvic floor disorders: science or faith?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Sacral-Neuromodulation-in-Pelvic-Floor-Disorders ppt (1).pptx</dc:title>
  <dc:creator>Windows 10</dc:creator>
  <cp:lastModifiedBy>Luigi Brusciano</cp:lastModifiedBy>
  <cp:revision>13</cp:revision>
  <dcterms:created xsi:type="dcterms:W3CDTF">2006-08-16T00:00:00Z</dcterms:created>
  <dcterms:modified xsi:type="dcterms:W3CDTF">2026-05-06T13:25:11Z</dcterms:modified>
  <dc:identifier>DAHIIfE6MyI</dc:identifier>
</cp:coreProperties>
</file>